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Quattrocento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0" roundtripDataSignature="AMtx7miFiAaUocezXoTyR37b/xdcPz/N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QuattrocentoSans-bold.fntdata"/><Relationship Id="rId14" Type="http://schemas.openxmlformats.org/officeDocument/2006/relationships/slide" Target="slides/slide8.xml"/><Relationship Id="rId36" Type="http://schemas.openxmlformats.org/officeDocument/2006/relationships/font" Target="fonts/QuattrocentoSans-regular.fntdata"/><Relationship Id="rId17" Type="http://schemas.openxmlformats.org/officeDocument/2006/relationships/slide" Target="slides/slide11.xml"/><Relationship Id="rId39" Type="http://schemas.openxmlformats.org/officeDocument/2006/relationships/font" Target="fonts/QuattrocentoSans-boldItalic.fntdata"/><Relationship Id="rId16" Type="http://schemas.openxmlformats.org/officeDocument/2006/relationships/slide" Target="slides/slide10.xml"/><Relationship Id="rId38" Type="http://schemas.openxmlformats.org/officeDocument/2006/relationships/font" Target="fonts/Quattrocento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a:t>Коли використовувати модель водоспаду:</a:t>
            </a:r>
            <a:endParaRPr/>
          </a:p>
          <a:p>
            <a:pPr indent="-342900" lvl="0" marL="342900" rtl="0" algn="l">
              <a:spcBef>
                <a:spcPts val="0"/>
              </a:spcBef>
              <a:spcAft>
                <a:spcPts val="0"/>
              </a:spcAft>
              <a:buClr>
                <a:schemeClr val="dk1"/>
              </a:buClr>
              <a:buSzPts val="2000"/>
              <a:buFont typeface="Arial"/>
              <a:buChar char="•"/>
            </a:pPr>
            <a:r>
              <a:rPr b="0" lang="en-US" sz="2000"/>
              <a:t>Коли вимоги відомі, чіткі та правильні.</a:t>
            </a:r>
            <a:endParaRPr/>
          </a:p>
          <a:p>
            <a:pPr indent="-342900" lvl="0" marL="342900" rtl="0" algn="l">
              <a:spcBef>
                <a:spcPts val="0"/>
              </a:spcBef>
              <a:spcAft>
                <a:spcPts val="0"/>
              </a:spcAft>
              <a:buClr>
                <a:schemeClr val="dk1"/>
              </a:buClr>
              <a:buSzPts val="2000"/>
              <a:buFont typeface="Arial"/>
              <a:buChar char="•"/>
            </a:pPr>
            <a:r>
              <a:rPr b="0" lang="en-US" sz="2000"/>
              <a:t>Визначення продукту є стабільним.</a:t>
            </a:r>
            <a:endParaRPr/>
          </a:p>
          <a:p>
            <a:pPr indent="-342900" lvl="0" marL="342900" rtl="0" algn="l">
              <a:spcBef>
                <a:spcPts val="0"/>
              </a:spcBef>
              <a:spcAft>
                <a:spcPts val="0"/>
              </a:spcAft>
              <a:buClr>
                <a:schemeClr val="dk1"/>
              </a:buClr>
              <a:buSzPts val="2000"/>
              <a:buFont typeface="Arial"/>
              <a:buChar char="•"/>
            </a:pPr>
            <a:r>
              <a:rPr b="0" lang="en-US" sz="2000"/>
              <a:t>Технологія зрозуміла.</a:t>
            </a:r>
            <a:endParaRPr/>
          </a:p>
          <a:p>
            <a:pPr indent="-342900" lvl="0" marL="342900" rtl="0" algn="l">
              <a:spcBef>
                <a:spcPts val="0"/>
              </a:spcBef>
              <a:spcAft>
                <a:spcPts val="0"/>
              </a:spcAft>
              <a:buClr>
                <a:schemeClr val="dk1"/>
              </a:buClr>
              <a:buSzPts val="2000"/>
              <a:buFont typeface="Arial"/>
              <a:buChar char="•"/>
            </a:pPr>
            <a:r>
              <a:rPr b="0" lang="en-US" sz="2000"/>
              <a:t>Немає неоднозначних вимог</a:t>
            </a:r>
            <a:endParaRPr/>
          </a:p>
          <a:p>
            <a:pPr indent="-342900" lvl="0" marL="342900" rtl="0" algn="l">
              <a:spcBef>
                <a:spcPts val="0"/>
              </a:spcBef>
              <a:spcAft>
                <a:spcPts val="0"/>
              </a:spcAft>
              <a:buClr>
                <a:schemeClr val="dk1"/>
              </a:buClr>
              <a:buSzPts val="2000"/>
              <a:buFont typeface="Arial"/>
              <a:buChar char="•"/>
            </a:pPr>
            <a:r>
              <a:rPr b="0" lang="en-US" sz="2000"/>
              <a:t>Достатньо ресурсів із необхідними знаннями</a:t>
            </a:r>
            <a:endParaRPr/>
          </a:p>
          <a:p>
            <a:pPr indent="-342900" lvl="0" marL="342900" rtl="0" algn="l">
              <a:spcBef>
                <a:spcPts val="0"/>
              </a:spcBef>
              <a:spcAft>
                <a:spcPts val="0"/>
              </a:spcAft>
              <a:buClr>
                <a:schemeClr val="dk1"/>
              </a:buClr>
              <a:buSzPts val="2000"/>
              <a:buFont typeface="Arial"/>
              <a:buChar char="•"/>
            </a:pPr>
            <a:r>
              <a:rPr b="0" lang="en-US" sz="2000"/>
              <a:t>Проект короткий.</a:t>
            </a:r>
            <a:endParaRPr b="1" sz="2000"/>
          </a:p>
          <a:p>
            <a:pPr indent="0" lvl="0" marL="0" rtl="0" algn="just">
              <a:lnSpc>
                <a:spcPct val="150000"/>
              </a:lnSpc>
              <a:spcBef>
                <a:spcPts val="0"/>
              </a:spcBef>
              <a:spcAft>
                <a:spcPts val="0"/>
              </a:spcAft>
              <a:buNone/>
            </a:pPr>
            <a:r>
              <a:rPr b="1" lang="en-US" sz="2000"/>
              <a:t>Не використовувати:</a:t>
            </a:r>
            <a:endParaRPr/>
          </a:p>
          <a:p>
            <a:pPr indent="-342900" lvl="0" marL="342900" rtl="0" algn="just">
              <a:lnSpc>
                <a:spcPct val="150000"/>
              </a:lnSpc>
              <a:spcBef>
                <a:spcPts val="1200"/>
              </a:spcBef>
              <a:spcAft>
                <a:spcPts val="0"/>
              </a:spcAft>
              <a:buClr>
                <a:schemeClr val="dk1"/>
              </a:buClr>
              <a:buSzPts val="2000"/>
              <a:buFont typeface="Arial"/>
              <a:buChar char="•"/>
            </a:pPr>
            <a:r>
              <a:rPr lang="en-US" sz="2000"/>
              <a:t> для складних та об’єктно-орієнтованих проектів.</a:t>
            </a:r>
            <a:endParaRPr/>
          </a:p>
          <a:p>
            <a:pPr indent="-342900" lvl="0" marL="342900" rtl="0" algn="just">
              <a:lnSpc>
                <a:spcPct val="150000"/>
              </a:lnSpc>
              <a:spcBef>
                <a:spcPts val="1200"/>
              </a:spcBef>
              <a:spcAft>
                <a:spcPts val="0"/>
              </a:spcAft>
              <a:buClr>
                <a:schemeClr val="dk1"/>
              </a:buClr>
              <a:buSzPts val="2000"/>
              <a:buFont typeface="Arial"/>
              <a:buChar char="•"/>
            </a:pPr>
            <a:r>
              <a:rPr lang="en-US" sz="2000"/>
              <a:t>для тривалих проектів.</a:t>
            </a:r>
            <a:endParaRPr/>
          </a:p>
          <a:p>
            <a:pPr indent="-342900" lvl="0" marL="342900" rtl="0" algn="just">
              <a:lnSpc>
                <a:spcPct val="150000"/>
              </a:lnSpc>
              <a:spcBef>
                <a:spcPts val="1200"/>
              </a:spcBef>
              <a:spcAft>
                <a:spcPts val="0"/>
              </a:spcAft>
              <a:buClr>
                <a:schemeClr val="dk1"/>
              </a:buClr>
              <a:buSzPts val="2000"/>
              <a:buFont typeface="Arial"/>
              <a:buChar char="•"/>
            </a:pPr>
            <a:r>
              <a:rPr lang="en-US" sz="2000"/>
              <a:t>для проектів, де вимоги мають помірний або високий ризик зміни.</a:t>
            </a:r>
            <a:endParaRPr b="1" sz="2000"/>
          </a:p>
        </p:txBody>
      </p:sp>
      <p:sp>
        <p:nvSpPr>
          <p:cNvPr id="202" name="Google Shape;202;p1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03" name="Google Shape;20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41" name="Google Shape;2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http://agilemanifesto.org/iso/uk/manifesto.html</a:t>
            </a:r>
            <a:endParaRPr/>
          </a:p>
          <a:p>
            <a:pPr indent="0" lvl="0" marL="0" rtl="0" algn="l">
              <a:spcBef>
                <a:spcPts val="0"/>
              </a:spcBef>
              <a:spcAft>
                <a:spcPts val="0"/>
              </a:spcAft>
              <a:buNone/>
            </a:pPr>
            <a:r>
              <a:rPr lang="en-US"/>
              <a:t>https://uk.wikipedia.org/wiki/%D0%93%D0%BD%D1%83%D1%87%D0%BA%D0%B0_%D1%80%D0%BE%D0%B7%D1%80%D0%BE%D0%B1%D0%BA%D0%B0_%D0%BF%D1%80%D0%BE%D0%B3%D1%80%D0%B0%D0%BC%D0%BD%D0%BE%D0%B3%D0%BE_%D0%B7%D0%B0%D0%B1%D0%B5%D0%B7%D0%BF%D0%B5%D1%87%D0%B5%D0%BD%D0%BD%D1%8F</a:t>
            </a:r>
            <a:endParaRPr/>
          </a:p>
        </p:txBody>
      </p:sp>
      <p:sp>
        <p:nvSpPr>
          <p:cNvPr id="252" name="Google Shape;252;p1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53" name="Google Shape;2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Definition from http://en.wikipedia.org/wiki/Scrum_%28software_development%29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key principle of Scrum is its recognition that during a project the customers can change their minds about what they want and need (often called "requirements churn"), and that unpredicted challenges cannot be easily addressed in a traditional predictive or planned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Product development, using Scrum, occurs in small pieces, with each piece building upon previously created pieces. Building products one small piece at a time encourages creativity and enables teams to respond to feedback and change, to build exactly and only what is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Building complex products for customers is an inherently difficult task.</a:t>
            </a:r>
            <a:endParaRPr/>
          </a:p>
          <a:p>
            <a:pPr indent="0" lvl="0" marL="0" rtl="0" algn="l">
              <a:spcBef>
                <a:spcPts val="0"/>
              </a:spcBef>
              <a:spcAft>
                <a:spcPts val="0"/>
              </a:spcAft>
              <a:buNone/>
            </a:pPr>
            <a:r>
              <a:rPr lang="en-US"/>
              <a:t> Scrum provides structure to allow teams to deal with that difficulty. However, the fundamental process is incredibly simple, and at its core is governed by 3 primary roles. </a:t>
            </a:r>
            <a:endParaRPr/>
          </a:p>
          <a:p>
            <a:pPr indent="-171450" lvl="0" marL="171450" rtl="0" algn="l">
              <a:spcBef>
                <a:spcPts val="0"/>
              </a:spcBef>
              <a:spcAft>
                <a:spcPts val="0"/>
              </a:spcAft>
              <a:buClr>
                <a:schemeClr val="dk1"/>
              </a:buClr>
              <a:buSzPts val="1200"/>
              <a:buFont typeface="Arial"/>
              <a:buChar char="•"/>
            </a:pPr>
            <a:r>
              <a:rPr i="1" lang="en-US"/>
              <a:t>Product Owners</a:t>
            </a:r>
            <a:r>
              <a:rPr lang="en-US"/>
              <a:t> determine what needs to be built in the next iteration (sprint).</a:t>
            </a:r>
            <a:endParaRPr/>
          </a:p>
          <a:p>
            <a:pPr indent="-171450" lvl="0" marL="171450" rtl="0" algn="l">
              <a:spcBef>
                <a:spcPts val="0"/>
              </a:spcBef>
              <a:spcAft>
                <a:spcPts val="0"/>
              </a:spcAft>
              <a:buClr>
                <a:schemeClr val="dk1"/>
              </a:buClr>
              <a:buSzPts val="1200"/>
              <a:buFont typeface="Arial"/>
              <a:buChar char="•"/>
            </a:pPr>
            <a:r>
              <a:rPr i="1" lang="en-US"/>
              <a:t>Development Teams</a:t>
            </a:r>
            <a:r>
              <a:rPr lang="en-US"/>
              <a:t> build what is needed in iteration, and then demonstrate what they have built. Based on this demonstration, the Product Owner determines what to build next.</a:t>
            </a:r>
            <a:endParaRPr/>
          </a:p>
          <a:p>
            <a:pPr indent="-171450" lvl="0" marL="171450" rtl="0" algn="l">
              <a:spcBef>
                <a:spcPts val="0"/>
              </a:spcBef>
              <a:spcAft>
                <a:spcPts val="0"/>
              </a:spcAft>
              <a:buClr>
                <a:schemeClr val="dk1"/>
              </a:buClr>
              <a:buSzPts val="1200"/>
              <a:buFont typeface="Arial"/>
              <a:buChar char="•"/>
            </a:pPr>
            <a:r>
              <a:rPr i="1" lang="en-US"/>
              <a:t>Scrum Masters</a:t>
            </a:r>
            <a:r>
              <a:rPr lang="en-US"/>
              <a:t> ensure this process happens as smoothly as possible, and continually help improve the process, the team and the product being created.</a:t>
            </a:r>
            <a:endParaRPr/>
          </a:p>
          <a:p>
            <a:pPr indent="0" lvl="0" marL="0" rtl="0" algn="l">
              <a:spcBef>
                <a:spcPts val="0"/>
              </a:spcBef>
              <a:spcAft>
                <a:spcPts val="0"/>
              </a:spcAft>
              <a:buNone/>
            </a:pPr>
            <a:r>
              <a:rPr lang="en-US"/>
              <a:t>While this is an incredibly simplified view of how Scrum works, it captures the essence of this highly productive approach for team collaboration and product development.</a:t>
            </a:r>
            <a:endParaRPr/>
          </a:p>
          <a:p>
            <a:pPr indent="0" lvl="0" marL="0" rtl="0" algn="just">
              <a:lnSpc>
                <a:spcPct val="90000"/>
              </a:lnSpc>
              <a:spcBef>
                <a:spcPts val="300"/>
              </a:spcBef>
              <a:spcAft>
                <a:spcPts val="0"/>
              </a:spcAft>
              <a:buNone/>
            </a:pPr>
            <a:r>
              <a:t/>
            </a:r>
            <a:endParaRPr b="1" sz="2000"/>
          </a:p>
          <a:p>
            <a:pPr indent="0" lvl="0" marL="0" rtl="0" algn="just">
              <a:lnSpc>
                <a:spcPct val="90000"/>
              </a:lnSpc>
              <a:spcBef>
                <a:spcPts val="600"/>
              </a:spcBef>
              <a:spcAft>
                <a:spcPts val="0"/>
              </a:spcAft>
              <a:buNone/>
            </a:pPr>
            <a:r>
              <a:rPr b="1" lang="en-US" sz="2000"/>
              <a:t>QC in SCRUM</a:t>
            </a:r>
            <a:endParaRPr/>
          </a:p>
          <a:p>
            <a:pPr indent="0" lvl="1" marL="457200" rtl="0" algn="just">
              <a:lnSpc>
                <a:spcPct val="90000"/>
              </a:lnSpc>
              <a:spcBef>
                <a:spcPts val="900"/>
              </a:spcBef>
              <a:spcAft>
                <a:spcPts val="0"/>
              </a:spcAft>
              <a:buNone/>
            </a:pPr>
            <a:r>
              <a:rPr b="1" lang="en-US" sz="1600"/>
              <a:t>QC</a:t>
            </a:r>
            <a:r>
              <a:rPr lang="en-US" sz="1600"/>
              <a:t> can start with the </a:t>
            </a:r>
            <a:r>
              <a:rPr b="1" lang="en-US" sz="1600"/>
              <a:t>Product Owners</a:t>
            </a:r>
            <a:r>
              <a:rPr lang="en-US" sz="1600"/>
              <a:t> to improve the quality of user stories: provided feedback from the testing experiences can help Product Owners to develop better user stories with enhanced acceptance criteria. Based on the findings from the team, QC can help Product Owners to modify/update/enhance existing user stories.</a:t>
            </a:r>
            <a:endParaRPr/>
          </a:p>
          <a:p>
            <a:pPr indent="0" lvl="1" marL="457200" rtl="0" algn="just">
              <a:lnSpc>
                <a:spcPct val="90000"/>
              </a:lnSpc>
              <a:spcBef>
                <a:spcPts val="900"/>
              </a:spcBef>
              <a:spcAft>
                <a:spcPts val="0"/>
              </a:spcAft>
              <a:buNone/>
            </a:pPr>
            <a:r>
              <a:rPr b="1" lang="en-US" sz="1600"/>
              <a:t>QC</a:t>
            </a:r>
            <a:r>
              <a:rPr lang="en-US" sz="1600"/>
              <a:t> can pair with the </a:t>
            </a:r>
            <a:r>
              <a:rPr b="1" lang="en-US" sz="1600"/>
              <a:t>developers</a:t>
            </a:r>
            <a:r>
              <a:rPr lang="en-US" sz="1600"/>
              <a:t> during the implementation to clarify the requirements; remind them with the acceptance criteria, boundary conditions &amp; business constraints; help to develop unit tests; help in testing at Developer’s PC and so on. </a:t>
            </a:r>
            <a:endParaRPr/>
          </a:p>
          <a:p>
            <a:pPr indent="0" lvl="1" marL="457200" rtl="0" algn="just">
              <a:lnSpc>
                <a:spcPct val="90000"/>
              </a:lnSpc>
              <a:spcBef>
                <a:spcPts val="900"/>
              </a:spcBef>
              <a:spcAft>
                <a:spcPts val="0"/>
              </a:spcAft>
              <a:buNone/>
            </a:pPr>
            <a:r>
              <a:rPr b="1" lang="en-US" sz="1600"/>
              <a:t>QC</a:t>
            </a:r>
            <a:r>
              <a:rPr lang="en-US" sz="1600"/>
              <a:t> should take lead (NOT to control but) to plan, organize and involve the whole team in the testing work and to keep people motivated just like the </a:t>
            </a:r>
            <a:r>
              <a:rPr b="1" lang="en-US" sz="1600"/>
              <a:t>Scrum Master</a:t>
            </a:r>
            <a:r>
              <a:rPr lang="en-US" sz="1600"/>
              <a:t>. Along with Scrum Master, it’s the QC who can keep the vision and goals visible to the whole team and perform everything needed to keep the motivation level high. </a:t>
            </a:r>
            <a:endParaRPr/>
          </a:p>
          <a:p>
            <a:pPr indent="0" lvl="1" marL="457200" rtl="0" algn="just">
              <a:lnSpc>
                <a:spcPct val="90000"/>
              </a:lnSpc>
              <a:spcBef>
                <a:spcPts val="900"/>
              </a:spcBef>
              <a:spcAft>
                <a:spcPts val="0"/>
              </a:spcAft>
              <a:buNone/>
            </a:pPr>
            <a:r>
              <a:rPr b="1" lang="en-US" sz="1600"/>
              <a:t>QC</a:t>
            </a:r>
            <a:r>
              <a:rPr lang="en-US" sz="1600"/>
              <a:t> can help the </a:t>
            </a:r>
            <a:r>
              <a:rPr b="1" lang="en-US" sz="1600"/>
              <a:t>Scrum Master </a:t>
            </a:r>
            <a:r>
              <a:rPr lang="en-US" sz="1600"/>
              <a:t>to maintain the agility of the team, to follow up on Scrum processes and make adjustments if needed.</a:t>
            </a:r>
            <a:endParaRPr/>
          </a:p>
          <a:p>
            <a:pPr indent="0" lvl="0" marL="0" rtl="0" algn="l">
              <a:spcBef>
                <a:spcPts val="3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References:</a:t>
            </a:r>
            <a:endParaRPr/>
          </a:p>
          <a:p>
            <a:pPr indent="0" lvl="0" marL="0" rtl="0" algn="l">
              <a:spcBef>
                <a:spcPts val="0"/>
              </a:spcBef>
              <a:spcAft>
                <a:spcPts val="0"/>
              </a:spcAft>
              <a:buNone/>
            </a:pPr>
            <a:r>
              <a:rPr lang="en-US"/>
              <a:t>https://www.scrumalliance.org/why-scrum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 name="Google Shape;265;p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66" name="Google Shape;26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Scrum Team consists of the ScrumMaster, the Product Owner, and the  Team.  </a:t>
            </a:r>
            <a:endParaRPr/>
          </a:p>
          <a:p>
            <a:pPr indent="0" lvl="0" marL="0" rtl="0" algn="l">
              <a:spcBef>
                <a:spcPts val="0"/>
              </a:spcBef>
              <a:spcAft>
                <a:spcPts val="0"/>
              </a:spcAft>
              <a:buNone/>
            </a:pPr>
            <a:r>
              <a:rPr lang="en-US"/>
              <a:t>Everyone  else  is  a  “chicken.” Scrum  Team  members  are  called  “pigs.”    The  Product Owner  is  the  “pig”  of  the  Product  Backlog.   </a:t>
            </a:r>
            <a:endParaRPr/>
          </a:p>
          <a:p>
            <a:pPr indent="0" lvl="0" marL="0" rtl="0" algn="l">
              <a:spcBef>
                <a:spcPts val="0"/>
              </a:spcBef>
              <a:spcAft>
                <a:spcPts val="0"/>
              </a:spcAft>
              <a:buNone/>
            </a:pPr>
            <a:r>
              <a:rPr lang="en-US"/>
              <a:t>The  Team  is  the  “pig”  of the  Sprint  work.  The  ScrumMaster  is  the  “pig”  of  the  Scrum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Chickens  cannot  tell  “pigs”  how  to  do their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Chickens and pigs come from the story, “A chicken and a pig are together when the chicken says, "Let's start a restaurant!"</a:t>
            </a:r>
            <a:endParaRPr/>
          </a:p>
          <a:p>
            <a:pPr indent="0" lvl="0" marL="0" rtl="0" algn="l">
              <a:spcBef>
                <a:spcPts val="0"/>
              </a:spcBef>
              <a:spcAft>
                <a:spcPts val="0"/>
              </a:spcAft>
              <a:buNone/>
            </a:pPr>
            <a:r>
              <a:rPr lang="en-US"/>
              <a:t>The pig thinks it over and says, "What would we call this restaurant?"</a:t>
            </a:r>
            <a:endParaRPr/>
          </a:p>
          <a:p>
            <a:pPr indent="0" lvl="0" marL="0" rtl="0" algn="l">
              <a:spcBef>
                <a:spcPts val="0"/>
              </a:spcBef>
              <a:spcAft>
                <a:spcPts val="0"/>
              </a:spcAft>
              <a:buNone/>
            </a:pPr>
            <a:r>
              <a:rPr lang="en-US"/>
              <a:t>The chicken says, "Ham n' Eggs!"</a:t>
            </a:r>
            <a:endParaRPr/>
          </a:p>
          <a:p>
            <a:pPr indent="0" lvl="0" marL="0" rtl="0" algn="l">
              <a:spcBef>
                <a:spcPts val="0"/>
              </a:spcBef>
              <a:spcAft>
                <a:spcPts val="0"/>
              </a:spcAft>
              <a:buNone/>
            </a:pPr>
            <a:r>
              <a:rPr lang="en-US"/>
              <a:t>The pig says, "No thanks, I'd be committed, but you'd only be involved!”</a:t>
            </a:r>
            <a:endParaRPr/>
          </a:p>
        </p:txBody>
      </p:sp>
      <p:sp>
        <p:nvSpPr>
          <p:cNvPr id="286" name="Google Shape;286;p1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87" name="Google Shape;28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200"/>
              <a:buFont typeface="Calibri"/>
              <a:buNone/>
            </a:pPr>
            <a:r>
              <a:rPr b="1" lang="en-US" sz="1200"/>
              <a:t>Responsibilities:</a:t>
            </a:r>
            <a:endParaRPr/>
          </a:p>
          <a:p>
            <a:pPr indent="-171450" lvl="0" marL="171450" rtl="0" algn="l">
              <a:lnSpc>
                <a:spcPct val="150000"/>
              </a:lnSpc>
              <a:spcBef>
                <a:spcPts val="0"/>
              </a:spcBef>
              <a:spcAft>
                <a:spcPts val="0"/>
              </a:spcAft>
              <a:buClr>
                <a:schemeClr val="dk1"/>
              </a:buClr>
              <a:buSzPts val="1200"/>
              <a:buFont typeface="Arial"/>
              <a:buChar char="•"/>
            </a:pPr>
            <a:r>
              <a:rPr lang="en-US" sz="1200"/>
              <a:t>Defines the features of the product</a:t>
            </a:r>
            <a:endParaRPr/>
          </a:p>
          <a:p>
            <a:pPr indent="-171450" lvl="0" marL="171450" rtl="0" algn="l">
              <a:lnSpc>
                <a:spcPct val="150000"/>
              </a:lnSpc>
              <a:spcBef>
                <a:spcPts val="0"/>
              </a:spcBef>
              <a:spcAft>
                <a:spcPts val="0"/>
              </a:spcAft>
              <a:buClr>
                <a:schemeClr val="dk1"/>
              </a:buClr>
              <a:buSzPts val="1200"/>
              <a:buFont typeface="Arial"/>
              <a:buChar char="•"/>
            </a:pPr>
            <a:r>
              <a:rPr lang="en-US" sz="1200"/>
              <a:t>Decides on release date and content</a:t>
            </a:r>
            <a:endParaRPr/>
          </a:p>
          <a:p>
            <a:pPr indent="-171450" lvl="0" marL="171450" rtl="0" algn="l">
              <a:lnSpc>
                <a:spcPct val="150000"/>
              </a:lnSpc>
              <a:spcBef>
                <a:spcPts val="0"/>
              </a:spcBef>
              <a:spcAft>
                <a:spcPts val="0"/>
              </a:spcAft>
              <a:buClr>
                <a:schemeClr val="dk1"/>
              </a:buClr>
              <a:buSzPts val="1200"/>
              <a:buFont typeface="Arial"/>
              <a:buChar char="•"/>
            </a:pPr>
            <a:r>
              <a:rPr lang="en-US" sz="1200"/>
              <a:t>Responsible for the profitability of the product (ROI)</a:t>
            </a:r>
            <a:endParaRPr/>
          </a:p>
          <a:p>
            <a:pPr indent="-171450" lvl="0" marL="171450" rtl="0" algn="l">
              <a:lnSpc>
                <a:spcPct val="150000"/>
              </a:lnSpc>
              <a:spcBef>
                <a:spcPts val="0"/>
              </a:spcBef>
              <a:spcAft>
                <a:spcPts val="0"/>
              </a:spcAft>
              <a:buClr>
                <a:schemeClr val="dk1"/>
              </a:buClr>
              <a:buSzPts val="1200"/>
              <a:buFont typeface="Arial"/>
              <a:buChar char="•"/>
            </a:pPr>
            <a:r>
              <a:rPr lang="en-US" sz="1200"/>
              <a:t>Prioritizes features according to market value </a:t>
            </a:r>
            <a:endParaRPr/>
          </a:p>
          <a:p>
            <a:pPr indent="-171450" lvl="0" marL="171450" rtl="0" algn="l">
              <a:lnSpc>
                <a:spcPct val="150000"/>
              </a:lnSpc>
              <a:spcBef>
                <a:spcPts val="0"/>
              </a:spcBef>
              <a:spcAft>
                <a:spcPts val="0"/>
              </a:spcAft>
              <a:buClr>
                <a:schemeClr val="dk1"/>
              </a:buClr>
              <a:buSzPts val="1200"/>
              <a:buFont typeface="Arial"/>
              <a:buChar char="•"/>
            </a:pPr>
            <a:r>
              <a:rPr lang="en-US" sz="1200"/>
              <a:t>Adjusts features and priority every iteration, as needed  </a:t>
            </a:r>
            <a:endParaRPr/>
          </a:p>
          <a:p>
            <a:pPr indent="-171450" lvl="0" marL="171450" rtl="0" algn="l">
              <a:lnSpc>
                <a:spcPct val="150000"/>
              </a:lnSpc>
              <a:spcBef>
                <a:spcPts val="0"/>
              </a:spcBef>
              <a:spcAft>
                <a:spcPts val="0"/>
              </a:spcAft>
              <a:buClr>
                <a:schemeClr val="dk1"/>
              </a:buClr>
              <a:buSzPts val="1200"/>
              <a:buFont typeface="Arial"/>
              <a:buChar char="•"/>
            </a:pPr>
            <a:r>
              <a:rPr lang="en-US" sz="1200"/>
              <a:t>Accepts or reject work results</a:t>
            </a:r>
            <a:endParaRPr/>
          </a:p>
          <a:p>
            <a:pPr indent="0" lvl="0" marL="0" rtl="0" algn="l">
              <a:spcBef>
                <a:spcPts val="0"/>
              </a:spcBef>
              <a:spcAft>
                <a:spcPts val="0"/>
              </a:spcAft>
              <a:buNone/>
            </a:pPr>
            <a:r>
              <a:t/>
            </a:r>
            <a:endParaRPr/>
          </a:p>
        </p:txBody>
      </p:sp>
      <p:sp>
        <p:nvSpPr>
          <p:cNvPr id="298" name="Google Shape;298;p1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299" name="Google Shape;29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200"/>
              <a:buFont typeface="Calibri"/>
              <a:buNone/>
            </a:pPr>
            <a:r>
              <a:rPr b="1" lang="en-US" sz="1200"/>
              <a:t>Responsibilities:</a:t>
            </a:r>
            <a:endParaRPr/>
          </a:p>
          <a:p>
            <a:pPr indent="-171450" lvl="0" marL="171450" rtl="0" algn="l">
              <a:lnSpc>
                <a:spcPct val="150000"/>
              </a:lnSpc>
              <a:spcBef>
                <a:spcPts val="0"/>
              </a:spcBef>
              <a:spcAft>
                <a:spcPts val="0"/>
              </a:spcAft>
              <a:buClr>
                <a:schemeClr val="dk1"/>
              </a:buClr>
              <a:buSzPts val="1200"/>
              <a:buFont typeface="Arial"/>
              <a:buChar char="•"/>
            </a:pPr>
            <a:r>
              <a:rPr lang="en-US" sz="1200"/>
              <a:t>Teaching the organization how to use Scrum</a:t>
            </a:r>
            <a:endParaRPr/>
          </a:p>
          <a:p>
            <a:pPr indent="-171450" lvl="0" marL="171450" rtl="0" algn="l">
              <a:lnSpc>
                <a:spcPct val="150000"/>
              </a:lnSpc>
              <a:spcBef>
                <a:spcPts val="0"/>
              </a:spcBef>
              <a:spcAft>
                <a:spcPts val="0"/>
              </a:spcAft>
              <a:buClr>
                <a:schemeClr val="dk1"/>
              </a:buClr>
              <a:buSzPts val="1200"/>
              <a:buFont typeface="Arial"/>
              <a:buChar char="•"/>
            </a:pPr>
            <a:r>
              <a:rPr lang="en-US" sz="1200"/>
              <a:t>Removing the barriers between the team and the customer.</a:t>
            </a:r>
            <a:endParaRPr/>
          </a:p>
          <a:p>
            <a:pPr indent="-171450" lvl="0" marL="171450" rtl="0" algn="l">
              <a:lnSpc>
                <a:spcPct val="150000"/>
              </a:lnSpc>
              <a:spcBef>
                <a:spcPts val="0"/>
              </a:spcBef>
              <a:spcAft>
                <a:spcPts val="0"/>
              </a:spcAft>
              <a:buClr>
                <a:schemeClr val="dk1"/>
              </a:buClr>
              <a:buSzPts val="1200"/>
              <a:buFont typeface="Arial"/>
              <a:buChar char="•"/>
            </a:pPr>
            <a:r>
              <a:rPr lang="en-US" sz="1200"/>
              <a:t>Teaching the customer how to maximize ROI and meet their objectives.</a:t>
            </a:r>
            <a:endParaRPr/>
          </a:p>
          <a:p>
            <a:pPr indent="-171450" lvl="0" marL="171450" rtl="0" algn="l">
              <a:lnSpc>
                <a:spcPct val="150000"/>
              </a:lnSpc>
              <a:spcBef>
                <a:spcPts val="0"/>
              </a:spcBef>
              <a:spcAft>
                <a:spcPts val="0"/>
              </a:spcAft>
              <a:buClr>
                <a:schemeClr val="dk1"/>
              </a:buClr>
              <a:buSzPts val="1200"/>
              <a:buFont typeface="Arial"/>
              <a:buChar char="•"/>
            </a:pPr>
            <a:r>
              <a:rPr lang="en-US" sz="1200"/>
              <a:t>Improving the lives of the development team by facilitating creativity and empowerment.</a:t>
            </a:r>
            <a:endParaRPr/>
          </a:p>
          <a:p>
            <a:pPr indent="-171450" lvl="0" marL="171450" rtl="0" algn="l">
              <a:lnSpc>
                <a:spcPct val="150000"/>
              </a:lnSpc>
              <a:spcBef>
                <a:spcPts val="0"/>
              </a:spcBef>
              <a:spcAft>
                <a:spcPts val="0"/>
              </a:spcAft>
              <a:buClr>
                <a:schemeClr val="dk1"/>
              </a:buClr>
              <a:buSzPts val="1200"/>
              <a:buFont typeface="Arial"/>
              <a:buChar char="•"/>
            </a:pPr>
            <a:r>
              <a:rPr lang="en-US" sz="1200"/>
              <a:t>Improving the productivity of the development team in any way possible.</a:t>
            </a:r>
            <a:endParaRPr/>
          </a:p>
          <a:p>
            <a:pPr indent="-171450" lvl="0" marL="171450" rtl="0" algn="l">
              <a:lnSpc>
                <a:spcPct val="150000"/>
              </a:lnSpc>
              <a:spcBef>
                <a:spcPts val="0"/>
              </a:spcBef>
              <a:spcAft>
                <a:spcPts val="0"/>
              </a:spcAft>
              <a:buClr>
                <a:schemeClr val="dk1"/>
              </a:buClr>
              <a:buSzPts val="1200"/>
              <a:buFont typeface="Arial"/>
              <a:buChar char="•"/>
            </a:pPr>
            <a:r>
              <a:rPr lang="en-US" sz="1200"/>
              <a:t>Improving the practices and tools so each increment of functionality is potentially shippable.</a:t>
            </a:r>
            <a:endParaRPr/>
          </a:p>
          <a:p>
            <a:pPr indent="-171450" lvl="0" marL="171450" rtl="0" algn="l">
              <a:lnSpc>
                <a:spcPct val="150000"/>
              </a:lnSpc>
              <a:spcBef>
                <a:spcPts val="0"/>
              </a:spcBef>
              <a:spcAft>
                <a:spcPts val="0"/>
              </a:spcAft>
              <a:buClr>
                <a:schemeClr val="dk1"/>
              </a:buClr>
              <a:buSzPts val="1200"/>
              <a:buFont typeface="Arial"/>
              <a:buChar char="•"/>
            </a:pPr>
            <a:r>
              <a:rPr lang="en-US" sz="1200"/>
              <a:t>No authority</a:t>
            </a:r>
            <a:endParaRPr/>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Clr>
                <a:schemeClr val="dk1"/>
              </a:buClr>
              <a:buSzPts val="1200"/>
              <a:buFont typeface="Calibri"/>
              <a:buNone/>
            </a:pPr>
            <a:r>
              <a:rPr b="1" lang="en-US" sz="1200"/>
              <a:t>A Day In The Life:</a:t>
            </a:r>
            <a:endParaRPr/>
          </a:p>
          <a:p>
            <a:pPr indent="-171450" lvl="0" marL="171450" rtl="0" algn="l">
              <a:lnSpc>
                <a:spcPct val="150000"/>
              </a:lnSpc>
              <a:spcBef>
                <a:spcPts val="0"/>
              </a:spcBef>
              <a:spcAft>
                <a:spcPts val="0"/>
              </a:spcAft>
              <a:buClr>
                <a:schemeClr val="dk1"/>
              </a:buClr>
              <a:buSzPts val="1200"/>
              <a:buFont typeface="Arial"/>
              <a:buChar char="•"/>
            </a:pPr>
            <a:r>
              <a:rPr lang="en-US" sz="1200"/>
              <a:t>Assess and ensure that everyone is aware of the project/ release/sprint goals;</a:t>
            </a:r>
            <a:endParaRPr/>
          </a:p>
          <a:p>
            <a:pPr indent="-171450" lvl="0" marL="171450" rtl="0" algn="l">
              <a:lnSpc>
                <a:spcPct val="150000"/>
              </a:lnSpc>
              <a:spcBef>
                <a:spcPts val="0"/>
              </a:spcBef>
              <a:spcAft>
                <a:spcPts val="0"/>
              </a:spcAft>
              <a:buClr>
                <a:schemeClr val="dk1"/>
              </a:buClr>
              <a:buSzPts val="1200"/>
              <a:buFont typeface="Arial"/>
              <a:buChar char="•"/>
            </a:pPr>
            <a:r>
              <a:rPr lang="en-US" sz="1200"/>
              <a:t>Work with other ScrumMasters to ensure that organizational processes are being improved in order to better support teams;</a:t>
            </a:r>
            <a:endParaRPr/>
          </a:p>
          <a:p>
            <a:pPr indent="-171450" lvl="0" marL="171450" rtl="0" algn="l">
              <a:lnSpc>
                <a:spcPct val="150000"/>
              </a:lnSpc>
              <a:spcBef>
                <a:spcPts val="0"/>
              </a:spcBef>
              <a:spcAft>
                <a:spcPts val="0"/>
              </a:spcAft>
              <a:buClr>
                <a:schemeClr val="dk1"/>
              </a:buClr>
              <a:buSzPts val="1200"/>
              <a:buFont typeface="Arial"/>
              <a:buChar char="•"/>
            </a:pPr>
            <a:r>
              <a:rPr lang="en-US" sz="1200"/>
              <a:t>Listen, and look for “Coachable Moments”;</a:t>
            </a:r>
            <a:endParaRPr/>
          </a:p>
          <a:p>
            <a:pPr indent="-171450" lvl="0" marL="171450" rtl="0" algn="l">
              <a:lnSpc>
                <a:spcPct val="150000"/>
              </a:lnSpc>
              <a:spcBef>
                <a:spcPts val="0"/>
              </a:spcBef>
              <a:spcAft>
                <a:spcPts val="0"/>
              </a:spcAft>
              <a:buClr>
                <a:schemeClr val="dk1"/>
              </a:buClr>
              <a:buSzPts val="1200"/>
              <a:buFont typeface="Arial"/>
              <a:buChar char="•"/>
            </a:pPr>
            <a:r>
              <a:rPr lang="en-US" sz="1200"/>
              <a:t>Use all of your senses, including common sense, and remember that you have no authority.</a:t>
            </a:r>
            <a:endParaRPr/>
          </a:p>
          <a:p>
            <a:pPr indent="0" lvl="0" marL="0" rtl="0" algn="l">
              <a:lnSpc>
                <a:spcPct val="150000"/>
              </a:lnSpc>
              <a:spcBef>
                <a:spcPts val="0"/>
              </a:spcBef>
              <a:spcAft>
                <a:spcPts val="0"/>
              </a:spcAft>
              <a:buNone/>
            </a:pPr>
            <a:r>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8" name="Google Shape;308;p1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09" name="Google Shape;30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800"/>
              <a:t>Typically 7+/-2 people</a:t>
            </a:r>
            <a:endParaRPr/>
          </a:p>
          <a:p>
            <a:pPr indent="0" lvl="0" marL="0" rtl="0" algn="l">
              <a:lnSpc>
                <a:spcPct val="150000"/>
              </a:lnSpc>
              <a:spcBef>
                <a:spcPts val="0"/>
              </a:spcBef>
              <a:spcAft>
                <a:spcPts val="0"/>
              </a:spcAft>
              <a:buNone/>
            </a:pPr>
            <a:r>
              <a:rPr lang="en-US" sz="1800"/>
              <a:t>Cross-functional</a:t>
            </a:r>
            <a:endParaRPr/>
          </a:p>
          <a:p>
            <a:pPr indent="-342900" lvl="2" marL="342900" rtl="0" algn="l">
              <a:lnSpc>
                <a:spcPct val="150000"/>
              </a:lnSpc>
              <a:spcBef>
                <a:spcPts val="0"/>
              </a:spcBef>
              <a:spcAft>
                <a:spcPts val="0"/>
              </a:spcAft>
              <a:buClr>
                <a:schemeClr val="dk1"/>
              </a:buClr>
              <a:buSzPts val="1200"/>
              <a:buFont typeface="Noto Sans Symbols"/>
              <a:buChar char="▪"/>
            </a:pPr>
            <a:r>
              <a:rPr lang="en-US"/>
              <a:t>Programmers, testers, user experience designers, etc.</a:t>
            </a:r>
            <a:endParaRPr/>
          </a:p>
          <a:p>
            <a:pPr indent="0" lvl="0" marL="0" rtl="0" algn="l">
              <a:lnSpc>
                <a:spcPct val="150000"/>
              </a:lnSpc>
              <a:spcBef>
                <a:spcPts val="0"/>
              </a:spcBef>
              <a:spcAft>
                <a:spcPts val="0"/>
              </a:spcAft>
              <a:buNone/>
            </a:pPr>
            <a:r>
              <a:rPr lang="en-US" sz="1800"/>
              <a:t>Members should be full-time</a:t>
            </a:r>
            <a:endParaRPr/>
          </a:p>
          <a:p>
            <a:pPr indent="-342900" lvl="1" marL="342900" rtl="0" algn="l">
              <a:lnSpc>
                <a:spcPct val="150000"/>
              </a:lnSpc>
              <a:spcBef>
                <a:spcPts val="0"/>
              </a:spcBef>
              <a:spcAft>
                <a:spcPts val="0"/>
              </a:spcAft>
              <a:buClr>
                <a:schemeClr val="dk1"/>
              </a:buClr>
              <a:buSzPts val="1800"/>
              <a:buFont typeface="Noto Sans Symbols"/>
              <a:buChar char="▪"/>
            </a:pPr>
            <a:r>
              <a:rPr lang="en-US" sz="1800"/>
              <a:t>May be exceptions (e.g.: database administrator)</a:t>
            </a:r>
            <a:endParaRPr/>
          </a:p>
          <a:p>
            <a:pPr indent="0" lvl="0" marL="0" rtl="0" algn="l">
              <a:lnSpc>
                <a:spcPct val="150000"/>
              </a:lnSpc>
              <a:spcBef>
                <a:spcPts val="0"/>
              </a:spcBef>
              <a:spcAft>
                <a:spcPts val="0"/>
              </a:spcAft>
              <a:buNone/>
            </a:pPr>
            <a:r>
              <a:rPr lang="en-US" sz="1800"/>
              <a:t>Teams are self-organizing</a:t>
            </a:r>
            <a:endParaRPr/>
          </a:p>
          <a:p>
            <a:pPr indent="-342900" lvl="1" marL="342900" rtl="0" algn="l">
              <a:lnSpc>
                <a:spcPct val="150000"/>
              </a:lnSpc>
              <a:spcBef>
                <a:spcPts val="0"/>
              </a:spcBef>
              <a:spcAft>
                <a:spcPts val="0"/>
              </a:spcAft>
              <a:buClr>
                <a:schemeClr val="dk1"/>
              </a:buClr>
              <a:buSzPts val="1800"/>
              <a:buFont typeface="Noto Sans Symbols"/>
              <a:buChar char="▪"/>
            </a:pPr>
            <a:r>
              <a:rPr lang="en-US" sz="1800"/>
              <a:t>Ideally, no titles but rarely a possibility</a:t>
            </a:r>
            <a:endParaRPr/>
          </a:p>
          <a:p>
            <a:pPr indent="0" lvl="0" marL="0" rtl="0" algn="l">
              <a:lnSpc>
                <a:spcPct val="150000"/>
              </a:lnSpc>
              <a:spcBef>
                <a:spcPts val="0"/>
              </a:spcBef>
              <a:spcAft>
                <a:spcPts val="0"/>
              </a:spcAft>
              <a:buNone/>
            </a:pPr>
            <a:r>
              <a:rPr lang="en-US" sz="1800"/>
              <a:t>Membership should change only between sprints</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lang="en-US" sz="1800"/>
              <a:t>Everyone necessary to go from product backlog to potentially shippable product increment, including:</a:t>
            </a:r>
            <a:endParaRPr/>
          </a:p>
          <a:p>
            <a:pPr indent="-114300" lvl="1" marL="457200" rtl="0" algn="l">
              <a:lnSpc>
                <a:spcPct val="150000"/>
              </a:lnSpc>
              <a:spcBef>
                <a:spcPts val="0"/>
              </a:spcBef>
              <a:spcAft>
                <a:spcPts val="0"/>
              </a:spcAft>
              <a:buClr>
                <a:schemeClr val="dk1"/>
              </a:buClr>
              <a:buSzPts val="1800"/>
              <a:buFont typeface="Arial"/>
              <a:buChar char="•"/>
            </a:pPr>
            <a:r>
              <a:rPr lang="en-US" sz="1800"/>
              <a:t>Programmers</a:t>
            </a:r>
            <a:endParaRPr/>
          </a:p>
          <a:p>
            <a:pPr indent="-114300" lvl="1" marL="457200" rtl="0" algn="l">
              <a:lnSpc>
                <a:spcPct val="150000"/>
              </a:lnSpc>
              <a:spcBef>
                <a:spcPts val="0"/>
              </a:spcBef>
              <a:spcAft>
                <a:spcPts val="0"/>
              </a:spcAft>
              <a:buClr>
                <a:schemeClr val="dk1"/>
              </a:buClr>
              <a:buSzPts val="1800"/>
              <a:buFont typeface="Arial"/>
              <a:buChar char="•"/>
            </a:pPr>
            <a:r>
              <a:rPr lang="en-US" sz="1800"/>
              <a:t>Testers</a:t>
            </a:r>
            <a:endParaRPr/>
          </a:p>
          <a:p>
            <a:pPr indent="-114300" lvl="1" marL="457200" rtl="0" algn="l">
              <a:lnSpc>
                <a:spcPct val="150000"/>
              </a:lnSpc>
              <a:spcBef>
                <a:spcPts val="0"/>
              </a:spcBef>
              <a:spcAft>
                <a:spcPts val="0"/>
              </a:spcAft>
              <a:buClr>
                <a:schemeClr val="dk1"/>
              </a:buClr>
              <a:buSzPts val="1800"/>
              <a:buFont typeface="Arial"/>
              <a:buChar char="•"/>
            </a:pPr>
            <a:r>
              <a:rPr lang="en-US" sz="1800"/>
              <a:t>Analysts</a:t>
            </a:r>
            <a:endParaRPr/>
          </a:p>
          <a:p>
            <a:pPr indent="-114300" lvl="1" marL="457200" rtl="0" algn="l">
              <a:lnSpc>
                <a:spcPct val="150000"/>
              </a:lnSpc>
              <a:spcBef>
                <a:spcPts val="0"/>
              </a:spcBef>
              <a:spcAft>
                <a:spcPts val="0"/>
              </a:spcAft>
              <a:buClr>
                <a:schemeClr val="dk1"/>
              </a:buClr>
              <a:buSzPts val="1800"/>
              <a:buFont typeface="Arial"/>
              <a:buChar char="•"/>
            </a:pPr>
            <a:r>
              <a:rPr lang="en-US" sz="1800"/>
              <a:t>DBAs</a:t>
            </a:r>
            <a:endParaRPr/>
          </a:p>
          <a:p>
            <a:pPr indent="-114300" lvl="1" marL="457200" rtl="0" algn="l">
              <a:lnSpc>
                <a:spcPct val="150000"/>
              </a:lnSpc>
              <a:spcBef>
                <a:spcPts val="0"/>
              </a:spcBef>
              <a:spcAft>
                <a:spcPts val="0"/>
              </a:spcAft>
              <a:buClr>
                <a:schemeClr val="dk1"/>
              </a:buClr>
              <a:buSzPts val="1800"/>
              <a:buFont typeface="Arial"/>
              <a:buChar char="•"/>
            </a:pPr>
            <a:r>
              <a:rPr lang="en-US" sz="1800"/>
              <a:t>Tech Writers</a:t>
            </a:r>
            <a:endParaRPr/>
          </a:p>
          <a:p>
            <a:pPr indent="-114300" lvl="1" marL="457200" rtl="0" algn="l">
              <a:lnSpc>
                <a:spcPct val="150000"/>
              </a:lnSpc>
              <a:spcBef>
                <a:spcPts val="0"/>
              </a:spcBef>
              <a:spcAft>
                <a:spcPts val="0"/>
              </a:spcAft>
              <a:buClr>
                <a:schemeClr val="dk1"/>
              </a:buClr>
              <a:buSzPts val="1800"/>
              <a:buFont typeface="Arial"/>
              <a:buChar char="•"/>
            </a:pPr>
            <a:r>
              <a:rPr lang="en-US" sz="1800"/>
              <a:t>UI Designers</a:t>
            </a:r>
            <a:endParaRPr/>
          </a:p>
          <a:p>
            <a:pPr indent="-114300" lvl="1" marL="457200" rtl="0" algn="l">
              <a:lnSpc>
                <a:spcPct val="150000"/>
              </a:lnSpc>
              <a:spcBef>
                <a:spcPts val="0"/>
              </a:spcBef>
              <a:spcAft>
                <a:spcPts val="0"/>
              </a:spcAft>
              <a:buClr>
                <a:schemeClr val="dk1"/>
              </a:buClr>
              <a:buSzPts val="1800"/>
              <a:buFont typeface="Arial"/>
              <a:buChar char="•"/>
            </a:pPr>
            <a:r>
              <a:rPr lang="en-US" sz="1800"/>
              <a:t>Etc</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8" name="Google Shape;318;p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19" name="Google Shape;31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29" name="Google Shape;32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38" name="Google Shape;33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44500" lvl="0" marL="698500" rtl="0" algn="l">
              <a:lnSpc>
                <a:spcPct val="150000"/>
              </a:lnSpc>
              <a:spcBef>
                <a:spcPts val="0"/>
              </a:spcBef>
              <a:spcAft>
                <a:spcPts val="0"/>
              </a:spcAft>
              <a:buNone/>
            </a:pPr>
            <a:r>
              <a:rPr b="1" lang="en-US" sz="1800"/>
              <a:t>Parameters</a:t>
            </a:r>
            <a:endParaRPr/>
          </a:p>
          <a:p>
            <a:pPr indent="-444500" lvl="1" marL="1041400" rtl="0" algn="l">
              <a:lnSpc>
                <a:spcPct val="110000"/>
              </a:lnSpc>
              <a:spcBef>
                <a:spcPts val="1500"/>
              </a:spcBef>
              <a:spcAft>
                <a:spcPts val="0"/>
              </a:spcAft>
              <a:buClr>
                <a:schemeClr val="dk1"/>
              </a:buClr>
              <a:buSzPts val="1800"/>
              <a:buFont typeface="Arial"/>
              <a:buChar char="•"/>
            </a:pPr>
            <a:r>
              <a:rPr lang="en-US" sz="1800"/>
              <a:t>Daily</a:t>
            </a:r>
            <a:endParaRPr/>
          </a:p>
          <a:p>
            <a:pPr indent="-444500" lvl="1" marL="1041400" rtl="0" algn="l">
              <a:lnSpc>
                <a:spcPct val="110000"/>
              </a:lnSpc>
              <a:spcBef>
                <a:spcPts val="1500"/>
              </a:spcBef>
              <a:spcAft>
                <a:spcPts val="0"/>
              </a:spcAft>
              <a:buClr>
                <a:schemeClr val="dk1"/>
              </a:buClr>
              <a:buSzPts val="1800"/>
              <a:buFont typeface="Arial"/>
              <a:buChar char="•"/>
            </a:pPr>
            <a:r>
              <a:rPr lang="en-US" sz="1800"/>
              <a:t>15-minutes</a:t>
            </a:r>
            <a:endParaRPr/>
          </a:p>
          <a:p>
            <a:pPr indent="-444500" lvl="1" marL="1041400" rtl="0" algn="l">
              <a:lnSpc>
                <a:spcPct val="110000"/>
              </a:lnSpc>
              <a:spcBef>
                <a:spcPts val="1500"/>
              </a:spcBef>
              <a:spcAft>
                <a:spcPts val="0"/>
              </a:spcAft>
              <a:buClr>
                <a:schemeClr val="dk1"/>
              </a:buClr>
              <a:buSzPts val="1800"/>
              <a:buFont typeface="Arial"/>
              <a:buChar char="•"/>
            </a:pPr>
            <a:r>
              <a:rPr lang="en-US" sz="1800"/>
              <a:t>Stand-up</a:t>
            </a:r>
            <a:endParaRPr/>
          </a:p>
          <a:p>
            <a:pPr indent="-444500" lvl="0" marL="698500" rtl="0" algn="l">
              <a:lnSpc>
                <a:spcPct val="150000"/>
              </a:lnSpc>
              <a:spcBef>
                <a:spcPts val="1500"/>
              </a:spcBef>
              <a:spcAft>
                <a:spcPts val="0"/>
              </a:spcAft>
              <a:buNone/>
            </a:pPr>
            <a:r>
              <a:rPr b="1" lang="en-US" sz="1800"/>
              <a:t>Not for problem solving!</a:t>
            </a:r>
            <a:endParaRPr/>
          </a:p>
          <a:p>
            <a:pPr indent="-444500" lvl="1" marL="1041400" rtl="0" algn="l">
              <a:spcBef>
                <a:spcPts val="1500"/>
              </a:spcBef>
              <a:spcAft>
                <a:spcPts val="0"/>
              </a:spcAft>
              <a:buClr>
                <a:schemeClr val="dk1"/>
              </a:buClr>
              <a:buSzPts val="1800"/>
              <a:buFont typeface="Arial"/>
              <a:buChar char="•"/>
            </a:pPr>
            <a:r>
              <a:rPr lang="en-US" sz="1800"/>
              <a:t>Whole world is invited</a:t>
            </a:r>
            <a:endParaRPr/>
          </a:p>
          <a:p>
            <a:pPr indent="-444500" lvl="1" marL="1041400" rtl="0" algn="l">
              <a:spcBef>
                <a:spcPts val="1500"/>
              </a:spcBef>
              <a:spcAft>
                <a:spcPts val="0"/>
              </a:spcAft>
              <a:buClr>
                <a:schemeClr val="dk1"/>
              </a:buClr>
              <a:buSzPts val="1800"/>
              <a:buFont typeface="Arial"/>
              <a:buChar char="•"/>
            </a:pPr>
            <a:r>
              <a:rPr lang="en-US" sz="1800"/>
              <a:t>Only Team, Scrum Master, Product Owner can talk</a:t>
            </a:r>
            <a:endParaRPr/>
          </a:p>
          <a:p>
            <a:pPr indent="-444500" lvl="0" marL="698500" rtl="0" algn="l">
              <a:lnSpc>
                <a:spcPct val="150000"/>
              </a:lnSpc>
              <a:spcBef>
                <a:spcPts val="1500"/>
              </a:spcBef>
              <a:spcAft>
                <a:spcPts val="0"/>
              </a:spcAft>
              <a:buNone/>
            </a:pPr>
            <a:r>
              <a:rPr b="1" lang="en-US" sz="1800"/>
              <a:t>Helps avoid other unnecessary meetings</a:t>
            </a:r>
            <a:endParaRPr/>
          </a:p>
          <a:p>
            <a:pPr indent="0" lvl="0" marL="0" rtl="0" algn="l">
              <a:spcBef>
                <a:spcPts val="0"/>
              </a:spcBef>
              <a:spcAft>
                <a:spcPts val="0"/>
              </a:spcAft>
              <a:buNone/>
            </a:pPr>
            <a:r>
              <a:t/>
            </a:r>
            <a:endParaRPr/>
          </a:p>
        </p:txBody>
      </p:sp>
      <p:sp>
        <p:nvSpPr>
          <p:cNvPr id="357" name="Google Shape;357;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58" name="Google Shape;35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0" lang="en-US" sz="2000">
                <a:solidFill>
                  <a:schemeClr val="dk1"/>
                </a:solidFill>
              </a:rPr>
              <a:t>Історії користувачів - це короткий, чіткий опис функціональних можливостей, які будуть цінними для замовника або користувача продукту</a:t>
            </a:r>
            <a:endParaRPr/>
          </a:p>
          <a:p>
            <a:pPr indent="0" lvl="0" marL="0" rtl="0" algn="l">
              <a:lnSpc>
                <a:spcPct val="150000"/>
              </a:lnSpc>
              <a:spcBef>
                <a:spcPts val="0"/>
              </a:spcBef>
              <a:spcAft>
                <a:spcPts val="0"/>
              </a:spcAft>
              <a:buNone/>
            </a:pPr>
            <a:r>
              <a:rPr b="0" lang="en-US" sz="2000">
                <a:solidFill>
                  <a:schemeClr val="dk1"/>
                </a:solidFill>
              </a:rPr>
              <a:t>Історія користувача включає критерії прийнятності</a:t>
            </a:r>
            <a:endParaRPr/>
          </a:p>
          <a:p>
            <a:pPr indent="0" lvl="0" marL="0" rtl="0" algn="l">
              <a:lnSpc>
                <a:spcPct val="150000"/>
              </a:lnSpc>
              <a:spcBef>
                <a:spcPts val="0"/>
              </a:spcBef>
              <a:spcAft>
                <a:spcPts val="0"/>
              </a:spcAft>
              <a:buNone/>
            </a:pPr>
            <a:r>
              <a:rPr b="0" lang="en-US" sz="2000">
                <a:solidFill>
                  <a:schemeClr val="dk1"/>
                </a:solidFill>
              </a:rPr>
              <a:t>Переваги історій користувачів:</a:t>
            </a:r>
            <a:endParaRPr/>
          </a:p>
          <a:p>
            <a:pPr indent="0" lvl="0" marL="0" rtl="0" algn="l">
              <a:lnSpc>
                <a:spcPct val="150000"/>
              </a:lnSpc>
              <a:spcBef>
                <a:spcPts val="0"/>
              </a:spcBef>
              <a:spcAft>
                <a:spcPts val="0"/>
              </a:spcAft>
              <a:buNone/>
            </a:pPr>
            <a:r>
              <a:rPr b="0" lang="en-US" sz="2000">
                <a:solidFill>
                  <a:schemeClr val="dk1"/>
                </a:solidFill>
              </a:rPr>
              <a:t>Історії переносять фокус з письма на розмову</a:t>
            </a:r>
            <a:endParaRPr/>
          </a:p>
          <a:p>
            <a:pPr indent="0" lvl="0" marL="0" rtl="0" algn="l">
              <a:lnSpc>
                <a:spcPct val="150000"/>
              </a:lnSpc>
              <a:spcBef>
                <a:spcPts val="0"/>
              </a:spcBef>
              <a:spcAft>
                <a:spcPts val="0"/>
              </a:spcAft>
              <a:buNone/>
            </a:pPr>
            <a:r>
              <a:rPr b="0" lang="en-US" sz="2000">
                <a:solidFill>
                  <a:schemeClr val="dk1"/>
                </a:solidFill>
              </a:rPr>
              <a:t>Історії зрозумілі користувачам та розробникам</a:t>
            </a:r>
            <a:endParaRPr/>
          </a:p>
          <a:p>
            <a:pPr indent="0" lvl="0" marL="0" rtl="0" algn="l">
              <a:lnSpc>
                <a:spcPct val="150000"/>
              </a:lnSpc>
              <a:spcBef>
                <a:spcPts val="0"/>
              </a:spcBef>
              <a:spcAft>
                <a:spcPts val="0"/>
              </a:spcAft>
              <a:buNone/>
            </a:pPr>
            <a:r>
              <a:rPr b="0" lang="en-US" sz="2000">
                <a:solidFill>
                  <a:schemeClr val="dk1"/>
                </a:solidFill>
              </a:rPr>
              <a:t>Історії підтримують ітеративний розвиток</a:t>
            </a:r>
            <a:endParaRPr/>
          </a:p>
          <a:p>
            <a:pPr indent="0" lvl="0" marL="0" rtl="0" algn="l">
              <a:lnSpc>
                <a:spcPct val="150000"/>
              </a:lnSpc>
              <a:spcBef>
                <a:spcPts val="0"/>
              </a:spcBef>
              <a:spcAft>
                <a:spcPts val="0"/>
              </a:spcAft>
              <a:buNone/>
            </a:pPr>
            <a:r>
              <a:rPr b="0" lang="en-US" sz="2000">
                <a:solidFill>
                  <a:schemeClr val="dk1"/>
                </a:solidFill>
              </a:rPr>
              <a:t>Історії мають правильний розмір для планування</a:t>
            </a:r>
            <a:endParaRPr/>
          </a:p>
          <a:p>
            <a:pPr indent="0" lvl="0" marL="0" rtl="0" algn="l">
              <a:lnSpc>
                <a:spcPct val="150000"/>
              </a:lnSpc>
              <a:spcBef>
                <a:spcPts val="0"/>
              </a:spcBef>
              <a:spcAft>
                <a:spcPts val="0"/>
              </a:spcAft>
              <a:buNone/>
            </a:pPr>
            <a:r>
              <a:t/>
            </a:r>
            <a:endParaRPr b="0" sz="2000">
              <a:solidFill>
                <a:schemeClr val="dk1"/>
              </a:solidFill>
            </a:endParaRPr>
          </a:p>
          <a:p>
            <a:pPr indent="0" lvl="0" marL="0" rtl="0" algn="l">
              <a:lnSpc>
                <a:spcPct val="150000"/>
              </a:lnSpc>
              <a:spcBef>
                <a:spcPts val="0"/>
              </a:spcBef>
              <a:spcAft>
                <a:spcPts val="0"/>
              </a:spcAft>
              <a:buNone/>
            </a:pPr>
            <a:r>
              <a:rPr b="0" lang="en-US" sz="2000">
                <a:solidFill>
                  <a:schemeClr val="dk1"/>
                </a:solidFill>
              </a:rPr>
              <a:t>Характеристики:</a:t>
            </a:r>
            <a:endParaRPr/>
          </a:p>
          <a:p>
            <a:pPr indent="0" lvl="0" marL="0" rtl="0" algn="l">
              <a:lnSpc>
                <a:spcPct val="150000"/>
              </a:lnSpc>
              <a:spcBef>
                <a:spcPts val="0"/>
              </a:spcBef>
              <a:spcAft>
                <a:spcPts val="0"/>
              </a:spcAft>
              <a:buNone/>
            </a:pPr>
            <a:r>
              <a:rPr b="0" lang="en-US" sz="2000">
                <a:solidFill>
                  <a:schemeClr val="dk1"/>
                </a:solidFill>
              </a:rPr>
              <a:t>Незалежна</a:t>
            </a:r>
            <a:endParaRPr/>
          </a:p>
          <a:p>
            <a:pPr indent="0" lvl="0" marL="0" rtl="0" algn="l">
              <a:lnSpc>
                <a:spcPct val="150000"/>
              </a:lnSpc>
              <a:spcBef>
                <a:spcPts val="0"/>
              </a:spcBef>
              <a:spcAft>
                <a:spcPts val="0"/>
              </a:spcAft>
              <a:buNone/>
            </a:pPr>
            <a:r>
              <a:rPr b="0" lang="en-US" sz="2000">
                <a:solidFill>
                  <a:schemeClr val="dk1"/>
                </a:solidFill>
              </a:rPr>
              <a:t>обговорювана</a:t>
            </a:r>
            <a:endParaRPr/>
          </a:p>
          <a:p>
            <a:pPr indent="0" lvl="0" marL="0" rtl="0" algn="l">
              <a:lnSpc>
                <a:spcPct val="150000"/>
              </a:lnSpc>
              <a:spcBef>
                <a:spcPts val="0"/>
              </a:spcBef>
              <a:spcAft>
                <a:spcPts val="0"/>
              </a:spcAft>
              <a:buNone/>
            </a:pPr>
            <a:r>
              <a:rPr b="0" lang="en-US" sz="2000">
                <a:solidFill>
                  <a:schemeClr val="dk1"/>
                </a:solidFill>
              </a:rPr>
              <a:t>Потрібна</a:t>
            </a:r>
            <a:endParaRPr/>
          </a:p>
          <a:p>
            <a:pPr indent="0" lvl="0" marL="0" rtl="0" algn="l">
              <a:lnSpc>
                <a:spcPct val="150000"/>
              </a:lnSpc>
              <a:spcBef>
                <a:spcPts val="0"/>
              </a:spcBef>
              <a:spcAft>
                <a:spcPts val="0"/>
              </a:spcAft>
              <a:buNone/>
            </a:pPr>
            <a:r>
              <a:rPr b="0" lang="en-US" sz="2000">
                <a:solidFill>
                  <a:schemeClr val="dk1"/>
                </a:solidFill>
              </a:rPr>
              <a:t>Оцінена</a:t>
            </a:r>
            <a:endParaRPr/>
          </a:p>
          <a:p>
            <a:pPr indent="0" lvl="0" marL="0" rtl="0" algn="l">
              <a:lnSpc>
                <a:spcPct val="150000"/>
              </a:lnSpc>
              <a:spcBef>
                <a:spcPts val="0"/>
              </a:spcBef>
              <a:spcAft>
                <a:spcPts val="0"/>
              </a:spcAft>
              <a:buNone/>
            </a:pPr>
            <a:r>
              <a:rPr b="0" lang="en-US" sz="2000">
                <a:solidFill>
                  <a:schemeClr val="dk1"/>
                </a:solidFill>
              </a:rPr>
              <a:t>Маленька</a:t>
            </a:r>
            <a:endParaRPr/>
          </a:p>
          <a:p>
            <a:pPr indent="0" lvl="0" marL="0" rtl="0" algn="l">
              <a:lnSpc>
                <a:spcPct val="150000"/>
              </a:lnSpc>
              <a:spcBef>
                <a:spcPts val="0"/>
              </a:spcBef>
              <a:spcAft>
                <a:spcPts val="0"/>
              </a:spcAft>
              <a:buNone/>
            </a:pPr>
            <a:r>
              <a:rPr b="0" lang="en-US" sz="2000">
                <a:solidFill>
                  <a:schemeClr val="dk1"/>
                </a:solidFill>
              </a:rPr>
              <a:t>Можна перевірити</a:t>
            </a:r>
            <a:endParaRPr b="0"/>
          </a:p>
        </p:txBody>
      </p:sp>
      <p:sp>
        <p:nvSpPr>
          <p:cNvPr id="373" name="Google Shape;373;p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74" name="Google Shape;37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Scrum  requires  Teams  to  build  an  increment  of  product  functionality every Sprint. This increment must be potentially shippable, for Product Owner may choose to  immediately implement the functionality. </a:t>
            </a:r>
            <a:endParaRPr/>
          </a:p>
          <a:p>
            <a:pPr indent="0" lvl="0" marL="0" rtl="0" algn="l">
              <a:spcBef>
                <a:spcPts val="0"/>
              </a:spcBef>
              <a:spcAft>
                <a:spcPts val="0"/>
              </a:spcAft>
              <a:buNone/>
            </a:pPr>
            <a:r>
              <a:rPr lang="en-US"/>
              <a:t>To do so, the increment must be a complete slice of the product. It must be “done.” Each increment should be additive to all  prior  increments and thoroughly tested, ensuring that all increments work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When  someone  describes  something  as  done,  everyone must understand what done means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none"/>
              <a:t>Done  defines  what  the  Team  means  when  it  commits  to  “doing”  a Product  Backlog  item  in  a  Sprint. </a:t>
            </a:r>
            <a:endParaRPr/>
          </a:p>
          <a:p>
            <a:pPr indent="0" lvl="0" marL="0" rtl="0" algn="l">
              <a:spcBef>
                <a:spcPts val="0"/>
              </a:spcBef>
              <a:spcAft>
                <a:spcPts val="0"/>
              </a:spcAft>
              <a:buNone/>
            </a:pPr>
            <a:r>
              <a:rPr lang="en-US" u="none"/>
              <a:t> Some  products  do  not  contain documentation,  so  the  definition  of  “done”  does  not  include documentation.  </a:t>
            </a:r>
            <a:endParaRPr/>
          </a:p>
          <a:p>
            <a:pPr indent="0" lvl="0" marL="0" rtl="0" algn="l">
              <a:spcBef>
                <a:spcPts val="0"/>
              </a:spcBef>
              <a:spcAft>
                <a:spcPts val="0"/>
              </a:spcAft>
              <a:buNone/>
            </a:pPr>
            <a:r>
              <a:rPr lang="en-US" u="none"/>
              <a:t>A  completely  “done”  increment  includes  all  of  the analysis, design, refactoring, programming, documentation and testing for  the  increment  and  all  Product  Backlog  items  in  the  increment. </a:t>
            </a:r>
            <a:endParaRPr/>
          </a:p>
          <a:p>
            <a:pPr indent="0" lvl="0" marL="0" rtl="0" algn="l">
              <a:spcBef>
                <a:spcPts val="0"/>
              </a:spcBef>
              <a:spcAft>
                <a:spcPts val="0"/>
              </a:spcAft>
              <a:buNone/>
            </a:pPr>
            <a:r>
              <a:rPr lang="en-US" u="none"/>
              <a:t>Testing includes unit, system, user, and regression testing, as well as non-functional  tests  such  as performance,  stability,  security, and  integration.  </a:t>
            </a:r>
            <a:endParaRPr/>
          </a:p>
          <a:p>
            <a:pPr indent="0" lvl="0" marL="0" rtl="0" algn="l">
              <a:spcBef>
                <a:spcPts val="0"/>
              </a:spcBef>
              <a:spcAft>
                <a:spcPts val="0"/>
              </a:spcAft>
              <a:buNone/>
            </a:pPr>
            <a:r>
              <a:rPr lang="en-US" u="none"/>
              <a:t>Done  includes any  internationalization.  </a:t>
            </a:r>
            <a:endParaRPr/>
          </a:p>
          <a:p>
            <a:pPr indent="0" lvl="0" marL="0" rtl="0" algn="l">
              <a:spcBef>
                <a:spcPts val="0"/>
              </a:spcBef>
              <a:spcAft>
                <a:spcPts val="0"/>
              </a:spcAft>
              <a:buNone/>
            </a:pPr>
            <a:r>
              <a:t/>
            </a:r>
            <a:endParaRPr u="none"/>
          </a:p>
          <a:p>
            <a:pPr indent="0" lvl="0" marL="0" rtl="0" algn="l">
              <a:spcBef>
                <a:spcPts val="0"/>
              </a:spcBef>
              <a:spcAft>
                <a:spcPts val="0"/>
              </a:spcAft>
              <a:buNone/>
            </a:pPr>
            <a:r>
              <a:rPr lang="en-US" u="none"/>
              <a:t>Some Teams  aren’t  yet  able  to  include everything  required  for implementation in their definition of  done.  This  must  be  clear  to the  Product  Owner.  This remaining  work  will  have  to  be done  before  the  product  can  be implemented and used.</a:t>
            </a:r>
            <a:endParaRPr/>
          </a:p>
        </p:txBody>
      </p:sp>
      <p:sp>
        <p:nvSpPr>
          <p:cNvPr id="385" name="Google Shape;385;p2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86" name="Google Shape;38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t/>
            </a:r>
            <a:endParaRPr b="1" sz="2000"/>
          </a:p>
        </p:txBody>
      </p:sp>
      <p:sp>
        <p:nvSpPr>
          <p:cNvPr id="396" name="Google Shape;396;p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397" name="Google Shape;3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8" name="Google Shape;13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jksdksd jh jhfkjhfsd</a:t>
            </a:r>
            <a:endParaRPr/>
          </a:p>
        </p:txBody>
      </p:sp>
      <p:sp>
        <p:nvSpPr>
          <p:cNvPr id="158" name="Google Shape;15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ner Title">
  <p:cSld name="Inner Title">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34"/>
          <p:cNvSpPr txBox="1"/>
          <p:nvPr>
            <p:ph type="title"/>
          </p:nvPr>
        </p:nvSpPr>
        <p:spPr>
          <a:xfrm>
            <a:off x="891397" y="2819400"/>
            <a:ext cx="4978400" cy="1219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ner Title">
  <p:cSld name="Inner Title">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35"/>
          <p:cNvSpPr txBox="1"/>
          <p:nvPr>
            <p:ph type="title"/>
          </p:nvPr>
        </p:nvSpPr>
        <p:spPr>
          <a:xfrm>
            <a:off x="891397" y="2819400"/>
            <a:ext cx="4978400" cy="1219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w/ bullets)">
  <p:cSld name="One Column Layout (w/ bullets)">
    <p:spTree>
      <p:nvGrpSpPr>
        <p:cNvPr id="27" name="Shape 27"/>
        <p:cNvGrpSpPr/>
        <p:nvPr/>
      </p:nvGrpSpPr>
      <p:grpSpPr>
        <a:xfrm>
          <a:off x="0" y="0"/>
          <a:ext cx="0" cy="0"/>
          <a:chOff x="0" y="0"/>
          <a:chExt cx="0" cy="0"/>
        </a:xfrm>
      </p:grpSpPr>
      <p:sp>
        <p:nvSpPr>
          <p:cNvPr id="28" name="Google Shape;28;p36"/>
          <p:cNvSpPr txBox="1"/>
          <p:nvPr>
            <p:ph idx="1" type="body"/>
          </p:nvPr>
        </p:nvSpPr>
        <p:spPr>
          <a:xfrm>
            <a:off x="307200" y="1447801"/>
            <a:ext cx="10972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Quattrocento Sans"/>
                <a:ea typeface="Quattrocento Sans"/>
                <a:cs typeface="Quattrocento Sans"/>
                <a:sym typeface="Quattrocento Sans"/>
              </a:defRPr>
            </a:lvl1pPr>
            <a:lvl2pPr indent="-381000" lvl="1" marL="914400" algn="l">
              <a:lnSpc>
                <a:spcPct val="90000"/>
              </a:lnSpc>
              <a:spcBef>
                <a:spcPts val="500"/>
              </a:spcBef>
              <a:spcAft>
                <a:spcPts val="0"/>
              </a:spcAft>
              <a:buClr>
                <a:srgbClr val="595959"/>
              </a:buClr>
              <a:buSzPts val="2400"/>
              <a:buChar char="•"/>
              <a:defRPr>
                <a:solidFill>
                  <a:srgbClr val="262626"/>
                </a:solidFill>
                <a:latin typeface="Quattrocento Sans"/>
                <a:ea typeface="Quattrocento Sans"/>
                <a:cs typeface="Quattrocento Sans"/>
                <a:sym typeface="Quattrocento Sans"/>
              </a:defRPr>
            </a:lvl2pPr>
            <a:lvl3pPr indent="-355600" lvl="2" marL="1371600" algn="l">
              <a:lnSpc>
                <a:spcPct val="90000"/>
              </a:lnSpc>
              <a:spcBef>
                <a:spcPts val="500"/>
              </a:spcBef>
              <a:spcAft>
                <a:spcPts val="0"/>
              </a:spcAft>
              <a:buClr>
                <a:srgbClr val="595959"/>
              </a:buClr>
              <a:buSzPts val="2000"/>
              <a:buFont typeface="Arial"/>
              <a:buChar char="•"/>
              <a:defRPr>
                <a:solidFill>
                  <a:srgbClr val="595959"/>
                </a:solidFill>
                <a:latin typeface="Quattrocento Sans"/>
                <a:ea typeface="Quattrocento Sans"/>
                <a:cs typeface="Quattrocento Sans"/>
                <a:sym typeface="Quattrocento Sans"/>
              </a:defRPr>
            </a:lvl3pPr>
            <a:lvl4pPr indent="-342900" lvl="3" marL="1828800" algn="l">
              <a:lnSpc>
                <a:spcPct val="90000"/>
              </a:lnSpc>
              <a:spcBef>
                <a:spcPts val="500"/>
              </a:spcBef>
              <a:spcAft>
                <a:spcPts val="0"/>
              </a:spcAft>
              <a:buClr>
                <a:srgbClr val="017EB8"/>
              </a:buClr>
              <a:buSzPts val="1800"/>
              <a:buChar char="•"/>
              <a:defRPr>
                <a:solidFill>
                  <a:srgbClr val="595959"/>
                </a:solidFill>
                <a:latin typeface="Quattrocento Sans"/>
                <a:ea typeface="Quattrocento Sans"/>
                <a:cs typeface="Quattrocento Sans"/>
                <a:sym typeface="Quattrocento Sans"/>
              </a:defRPr>
            </a:lvl4pPr>
            <a:lvl5pPr indent="-342900" lvl="4" marL="2286000" algn="l">
              <a:lnSpc>
                <a:spcPct val="90000"/>
              </a:lnSpc>
              <a:spcBef>
                <a:spcPts val="500"/>
              </a:spcBef>
              <a:spcAft>
                <a:spcPts val="0"/>
              </a:spcAft>
              <a:buClr>
                <a:srgbClr val="7F7F7F"/>
              </a:buClr>
              <a:buSzPts val="1800"/>
              <a:buChar char="•"/>
              <a:defRPr>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6"/>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36"/>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17EB8"/>
              </a:buClr>
              <a:buSzPts val="4400"/>
              <a:buFont typeface="Quattrocento Sans"/>
              <a:buNone/>
              <a:defRPr>
                <a:solidFill>
                  <a:srgbClr val="017EB8"/>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upload.wikimedia.org/wikipedia/commons/a/ac/Iterative_development_model_V2.jpg" TargetMode="Externa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uk.wikipedia.org/w/index.php?title=Rational_Software&amp;action=edit&amp;redlink=1" TargetMode="External"/><Relationship Id="rId5" Type="http://schemas.openxmlformats.org/officeDocument/2006/relationships/hyperlink" Target="https://uk.wikipedia.org/wiki/IB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idx="4294967295" type="subTitle"/>
          </p:nvPr>
        </p:nvSpPr>
        <p:spPr>
          <a:xfrm>
            <a:off x="2895600" y="3886201"/>
            <a:ext cx="6400800" cy="66357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2E75B5"/>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800"/>
              <a:buFont typeface="Arial"/>
              <a:buNone/>
            </a:pPr>
            <a:r>
              <a:t/>
            </a:r>
            <a:endParaRPr b="0" i="0" sz="2800" u="none" cap="none" strike="noStrike">
              <a:solidFill>
                <a:srgbClr val="2E75B5"/>
              </a:solidFill>
              <a:latin typeface="Calibri"/>
              <a:ea typeface="Calibri"/>
              <a:cs typeface="Calibri"/>
              <a:sym typeface="Calibri"/>
            </a:endParaRPr>
          </a:p>
        </p:txBody>
      </p:sp>
      <p:sp>
        <p:nvSpPr>
          <p:cNvPr id="103" name="Google Shape;103;p1"/>
          <p:cNvSpPr txBox="1"/>
          <p:nvPr>
            <p:ph idx="4294967295" type="ctrTitle"/>
          </p:nvPr>
        </p:nvSpPr>
        <p:spPr>
          <a:xfrm>
            <a:off x="377455" y="857955"/>
            <a:ext cx="10850526" cy="392669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2E75B5"/>
              </a:buClr>
              <a:buSzPts val="5400"/>
              <a:buFont typeface="Calibri"/>
              <a:buNone/>
            </a:pPr>
            <a:r>
              <a:rPr b="1" i="0" lang="en-US" sz="5400" u="none" cap="none" strike="noStrike">
                <a:solidFill>
                  <a:srgbClr val="2E75B5"/>
                </a:solidFill>
                <a:latin typeface="Calibri"/>
                <a:ea typeface="Calibri"/>
                <a:cs typeface="Calibri"/>
                <a:sym typeface="Calibri"/>
              </a:rPr>
              <a:t>Software Development Life Circle</a:t>
            </a:r>
            <a:br>
              <a:rPr b="1" i="0" lang="en-US" sz="5400" u="none" cap="none" strike="noStrike">
                <a:solidFill>
                  <a:srgbClr val="2E75B5"/>
                </a:solidFill>
                <a:latin typeface="Calibri"/>
                <a:ea typeface="Calibri"/>
                <a:cs typeface="Calibri"/>
                <a:sym typeface="Calibri"/>
              </a:rPr>
            </a:br>
            <a:r>
              <a:rPr b="1" i="0" lang="en-US" sz="5400" u="none" cap="none" strike="noStrike">
                <a:solidFill>
                  <a:srgbClr val="2E75B5"/>
                </a:solidFill>
                <a:latin typeface="Calibri"/>
                <a:ea typeface="Calibri"/>
                <a:cs typeface="Calibri"/>
                <a:sym typeface="Calibri"/>
              </a:rPr>
              <a:t>Життєвий цикл розробки програм</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10"/>
          <p:cNvSpPr txBox="1"/>
          <p:nvPr/>
        </p:nvSpPr>
        <p:spPr>
          <a:xfrm>
            <a:off x="371341" y="296035"/>
            <a:ext cx="8229600" cy="914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9CC2E5"/>
              </a:buClr>
              <a:buSzPts val="4000"/>
              <a:buFont typeface="Quattrocento Sans"/>
              <a:buNone/>
            </a:pPr>
            <a:r>
              <a:rPr b="1" lang="en-US" sz="4000">
                <a:solidFill>
                  <a:srgbClr val="9CC2E5"/>
                </a:solidFill>
                <a:latin typeface="Quattrocento Sans"/>
                <a:ea typeface="Quattrocento Sans"/>
                <a:cs typeface="Quattrocento Sans"/>
                <a:sym typeface="Quattrocento Sans"/>
              </a:rPr>
              <a:t>Waterfall</a:t>
            </a:r>
            <a:endParaRPr/>
          </a:p>
        </p:txBody>
      </p:sp>
      <p:sp>
        <p:nvSpPr>
          <p:cNvPr id="207" name="Google Shape;207;p10"/>
          <p:cNvSpPr txBox="1"/>
          <p:nvPr/>
        </p:nvSpPr>
        <p:spPr>
          <a:xfrm>
            <a:off x="1981200" y="2100600"/>
            <a:ext cx="3886200" cy="4343400"/>
          </a:xfrm>
          <a:prstGeom prst="rect">
            <a:avLst/>
          </a:prstGeom>
          <a:noFill/>
          <a:ln>
            <a:noFill/>
          </a:ln>
        </p:spPr>
        <p:txBody>
          <a:bodyPr anchorCtr="0" anchor="t" bIns="45700" lIns="91425" spcFirstLastPara="1" rIns="91425" wrap="square" tIns="45700">
            <a:normAutofit/>
          </a:bodyPr>
          <a:lstStyle/>
          <a:p>
            <a:pPr indent="-266700" lvl="0" marL="266700" marR="0" rtl="0" algn="l">
              <a:lnSpc>
                <a:spcPct val="9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Час, витрачений на початку циклу розробки програмного забезпечення, може призвести до більшої економії на наступних стадіях</a:t>
            </a:r>
            <a:endParaRPr/>
          </a:p>
          <a:p>
            <a:pPr indent="-266700" lvl="0" marL="266700" marR="0" rtl="0" algn="l">
              <a:lnSpc>
                <a:spcPct val="90000"/>
              </a:lnSpc>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Модель робить акцент на документації</a:t>
            </a:r>
            <a:endParaRPr/>
          </a:p>
          <a:p>
            <a:pPr indent="-266700" lvl="0" marL="266700" marR="0" rtl="0" algn="l">
              <a:lnSpc>
                <a:spcPct val="90000"/>
              </a:lnSpc>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Модель має простий підхід і є більш дисциплінованою</a:t>
            </a:r>
            <a:endParaRPr/>
          </a:p>
          <a:p>
            <a:pPr indent="-266700" lvl="0" marL="266700" marR="0" rtl="0" algn="l">
              <a:lnSpc>
                <a:spcPct val="90000"/>
              </a:lnSpc>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Легко визначити етапи та результати</a:t>
            </a:r>
            <a:endParaRPr/>
          </a:p>
          <a:p>
            <a:pPr indent="-266700" lvl="0" marL="266700" marR="0" rtl="0" algn="l">
              <a:lnSpc>
                <a:spcPct val="90000"/>
              </a:lnSpc>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Легко відстежувати прогрес завдяки чітким етапам</a:t>
            </a:r>
            <a:endParaRPr/>
          </a:p>
        </p:txBody>
      </p:sp>
      <p:sp>
        <p:nvSpPr>
          <p:cNvPr id="208" name="Google Shape;208;p10"/>
          <p:cNvSpPr txBox="1"/>
          <p:nvPr/>
        </p:nvSpPr>
        <p:spPr>
          <a:xfrm>
            <a:off x="6019800" y="2100600"/>
            <a:ext cx="4191000" cy="441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Негнучка: важко реагувати на зміну вимог</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Недоступна  робоча програма до кінця циклу розробки.</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Певні проблеми у вимогах, дизайні та кодуванні можуть бути виявлені лише на етапі  тестування</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Вартість дефектів висока</a:t>
            </a:r>
            <a:endParaRPr sz="1800">
              <a:solidFill>
                <a:schemeClr val="dk1"/>
              </a:solidFill>
              <a:latin typeface="Quattrocento Sans"/>
              <a:ea typeface="Quattrocento Sans"/>
              <a:cs typeface="Quattrocento Sans"/>
              <a:sym typeface="Quattrocento Sans"/>
            </a:endParaRPr>
          </a:p>
        </p:txBody>
      </p:sp>
      <p:pic>
        <p:nvPicPr>
          <p:cNvPr id="209" name="Google Shape;209;p10"/>
          <p:cNvPicPr preferRelativeResize="0"/>
          <p:nvPr/>
        </p:nvPicPr>
        <p:blipFill rotWithShape="1">
          <a:blip r:embed="rId3">
            <a:alphaModFix/>
          </a:blip>
          <a:srcRect b="0" l="0" r="0" t="0"/>
          <a:stretch/>
        </p:blipFill>
        <p:spPr>
          <a:xfrm>
            <a:off x="3544364" y="990601"/>
            <a:ext cx="799036" cy="845855"/>
          </a:xfrm>
          <a:prstGeom prst="rect">
            <a:avLst/>
          </a:prstGeom>
          <a:noFill/>
          <a:ln>
            <a:noFill/>
          </a:ln>
        </p:spPr>
      </p:pic>
      <p:pic>
        <p:nvPicPr>
          <p:cNvPr id="210" name="Google Shape;210;p10"/>
          <p:cNvPicPr preferRelativeResize="0"/>
          <p:nvPr/>
        </p:nvPicPr>
        <p:blipFill rotWithShape="1">
          <a:blip r:embed="rId4">
            <a:alphaModFix/>
          </a:blip>
          <a:srcRect b="0" l="0" r="0" t="0"/>
          <a:stretch/>
        </p:blipFill>
        <p:spPr>
          <a:xfrm>
            <a:off x="7696200" y="998256"/>
            <a:ext cx="838200" cy="871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3200"/>
              <a:buFont typeface="Calibri"/>
              <a:buNone/>
            </a:pPr>
            <a:r>
              <a:rPr b="1" lang="en-US" sz="3200">
                <a:solidFill>
                  <a:srgbClr val="9CC2E5"/>
                </a:solidFill>
              </a:rPr>
              <a:t>Ітеративні та Інкрементні моделі</a:t>
            </a:r>
            <a:endParaRPr b="1" sz="3200">
              <a:solidFill>
                <a:srgbClr val="9CC2E5"/>
              </a:solidFill>
            </a:endParaRPr>
          </a:p>
        </p:txBody>
      </p:sp>
      <p:pic>
        <p:nvPicPr>
          <p:cNvPr descr="File:Iterative development model V2.jpg" id="217" name="Google Shape;217;p11">
            <a:hlinkClick r:id="rId3"/>
          </p:cNvPr>
          <p:cNvPicPr preferRelativeResize="0"/>
          <p:nvPr/>
        </p:nvPicPr>
        <p:blipFill rotWithShape="1">
          <a:blip r:embed="rId4">
            <a:alphaModFix/>
          </a:blip>
          <a:srcRect b="0" l="0" r="0" t="0"/>
          <a:stretch/>
        </p:blipFill>
        <p:spPr>
          <a:xfrm>
            <a:off x="5257801" y="3733800"/>
            <a:ext cx="5085835" cy="2669162"/>
          </a:xfrm>
          <a:prstGeom prst="rect">
            <a:avLst/>
          </a:prstGeom>
          <a:noFill/>
          <a:ln>
            <a:noFill/>
          </a:ln>
        </p:spPr>
      </p:pic>
      <p:sp>
        <p:nvSpPr>
          <p:cNvPr id="218" name="Google Shape;218;p11"/>
          <p:cNvSpPr/>
          <p:nvPr/>
        </p:nvSpPr>
        <p:spPr>
          <a:xfrm>
            <a:off x="1104900" y="1664734"/>
            <a:ext cx="10477499"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Calibri"/>
                <a:ea typeface="Calibri"/>
                <a:cs typeface="Calibri"/>
                <a:sym typeface="Calibri"/>
              </a:rPr>
              <a:t>Ітеративна та інкрементна розробка </a:t>
            </a:r>
            <a:r>
              <a:rPr lang="en-US" sz="1800">
                <a:solidFill>
                  <a:schemeClr val="dk1"/>
                </a:solidFill>
                <a:latin typeface="Calibri"/>
                <a:ea typeface="Calibri"/>
                <a:cs typeface="Calibri"/>
                <a:sym typeface="Calibri"/>
              </a:rPr>
              <a:t>це циклічний процес розробки програмного забезпечення, розроблений у відповідь на слабкі сторони моделі водоспаду. Починається з початкового планування і закінчується розгортанням із циклічними ітераціями між ними. </a:t>
            </a:r>
            <a:endParaRPr/>
          </a:p>
        </p:txBody>
      </p:sp>
      <p:sp>
        <p:nvSpPr>
          <p:cNvPr id="219" name="Google Shape;219;p11"/>
          <p:cNvSpPr/>
          <p:nvPr/>
        </p:nvSpPr>
        <p:spPr>
          <a:xfrm>
            <a:off x="1143001" y="2745433"/>
            <a:ext cx="1043939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Основною ідеєю ітеративного вдосконалення є наростаюча розробка програми, що дозволяє команді навчатися під час розробки ранніх, поступових, доступних версій системи</a:t>
            </a:r>
            <a:endParaRPr sz="1800">
              <a:solidFill>
                <a:schemeClr val="dk1"/>
              </a:solidFill>
              <a:latin typeface="Calibri"/>
              <a:ea typeface="Calibri"/>
              <a:cs typeface="Calibri"/>
              <a:sym typeface="Calibri"/>
            </a:endParaRPr>
          </a:p>
        </p:txBody>
      </p:sp>
      <p:sp>
        <p:nvSpPr>
          <p:cNvPr id="220" name="Google Shape;220;p11"/>
          <p:cNvSpPr/>
          <p:nvPr/>
        </p:nvSpPr>
        <p:spPr>
          <a:xfrm>
            <a:off x="1104900" y="4239127"/>
            <a:ext cx="3589059" cy="1323439"/>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RAP (</a:t>
            </a:r>
            <a:r>
              <a:rPr lang="en-US" sz="1800">
                <a:solidFill>
                  <a:schemeClr val="dk1"/>
                </a:solidFill>
                <a:latin typeface="Calibri"/>
                <a:ea typeface="Calibri"/>
                <a:cs typeface="Calibri"/>
                <a:sym typeface="Calibri"/>
              </a:rPr>
              <a:t>Швидка розробка програм)</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Спіральна модель</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Rational Unified Process (IBM)</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2"/>
          <p:cNvSpPr txBox="1"/>
          <p:nvPr>
            <p:ph type="title"/>
          </p:nvPr>
        </p:nvSpPr>
        <p:spPr>
          <a:xfrm>
            <a:off x="709412" y="21057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4000"/>
              <a:buFont typeface="Calibri"/>
              <a:buNone/>
            </a:pPr>
            <a:r>
              <a:rPr b="1" lang="en-US" sz="4000">
                <a:solidFill>
                  <a:srgbClr val="9CC2E5"/>
                </a:solidFill>
              </a:rPr>
              <a:t>Спіральна модель</a:t>
            </a:r>
            <a:endParaRPr b="1" sz="4000">
              <a:solidFill>
                <a:srgbClr val="9CC2E5"/>
              </a:solidFill>
            </a:endParaRPr>
          </a:p>
        </p:txBody>
      </p:sp>
      <p:pic>
        <p:nvPicPr>
          <p:cNvPr id="227" name="Google Shape;227;p12"/>
          <p:cNvPicPr preferRelativeResize="0"/>
          <p:nvPr>
            <p:ph idx="1" type="body"/>
          </p:nvPr>
        </p:nvPicPr>
        <p:blipFill rotWithShape="1">
          <a:blip r:embed="rId3">
            <a:alphaModFix/>
          </a:blip>
          <a:srcRect b="0" l="0" r="0" t="0"/>
          <a:stretch/>
        </p:blipFill>
        <p:spPr>
          <a:xfrm>
            <a:off x="1828801" y="1828801"/>
            <a:ext cx="5432425" cy="4437063"/>
          </a:xfrm>
          <a:prstGeom prst="rect">
            <a:avLst/>
          </a:prstGeom>
          <a:noFill/>
          <a:ln>
            <a:noFill/>
          </a:ln>
        </p:spPr>
      </p:pic>
      <p:sp>
        <p:nvSpPr>
          <p:cNvPr id="228" name="Google Shape;228;p12"/>
          <p:cNvSpPr/>
          <p:nvPr/>
        </p:nvSpPr>
        <p:spPr>
          <a:xfrm>
            <a:off x="8077200" y="2018547"/>
            <a:ext cx="3276600"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9900"/>
              </a:buClr>
              <a:buSzPts val="1600"/>
              <a:buFont typeface="Noto Sans Symbols"/>
              <a:buNone/>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Переваги</a:t>
            </a: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Високий аналіз ризиків</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Підходить для великих та критично важливих проектів</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Програмне забезпечення виробляється швидше на початку життєвого циклу</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Недоліки</a:t>
            </a: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Може бути дорогою моделлю для використання</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Аналіз ризиків вимагає дуже конкретних експертиз.</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Успіх проекту сильно залежить від фази аналізу ризиків</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Ніякої чіткої дати КІНЦЯ</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4000"/>
              <a:buFont typeface="Calibri"/>
              <a:buNone/>
            </a:pPr>
            <a:r>
              <a:rPr b="1" lang="en-US" sz="4000">
                <a:solidFill>
                  <a:srgbClr val="9CC2E5"/>
                </a:solidFill>
              </a:rPr>
              <a:t>Rational Unified Process</a:t>
            </a:r>
            <a:endParaRPr/>
          </a:p>
        </p:txBody>
      </p:sp>
      <p:pic>
        <p:nvPicPr>
          <p:cNvPr id="235" name="Google Shape;235;p13"/>
          <p:cNvPicPr preferRelativeResize="0"/>
          <p:nvPr/>
        </p:nvPicPr>
        <p:blipFill rotWithShape="1">
          <a:blip r:embed="rId3">
            <a:alphaModFix/>
          </a:blip>
          <a:srcRect b="0" l="0" r="0" t="0"/>
          <a:stretch/>
        </p:blipFill>
        <p:spPr>
          <a:xfrm>
            <a:off x="3211513" y="1690688"/>
            <a:ext cx="8142287" cy="4800600"/>
          </a:xfrm>
          <a:prstGeom prst="rect">
            <a:avLst/>
          </a:prstGeom>
          <a:noFill/>
          <a:ln>
            <a:noFill/>
          </a:ln>
        </p:spPr>
      </p:pic>
      <p:sp>
        <p:nvSpPr>
          <p:cNvPr id="236" name="Google Shape;236;p13"/>
          <p:cNvSpPr/>
          <p:nvPr/>
        </p:nvSpPr>
        <p:spPr>
          <a:xfrm>
            <a:off x="838200" y="1321356"/>
            <a:ext cx="60680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02122"/>
                </a:solidFill>
                <a:latin typeface="Arial"/>
                <a:ea typeface="Arial"/>
                <a:cs typeface="Arial"/>
                <a:sym typeface="Arial"/>
              </a:rPr>
              <a:t>створений </a:t>
            </a:r>
            <a:r>
              <a:rPr lang="en-US" sz="1800" u="sng">
                <a:solidFill>
                  <a:srgbClr val="A55858"/>
                </a:solidFill>
                <a:latin typeface="Arial"/>
                <a:ea typeface="Arial"/>
                <a:cs typeface="Arial"/>
                <a:sym typeface="Arial"/>
                <a:hlinkClick r:id="rId4">
                  <a:extLst>
                    <a:ext uri="{A12FA001-AC4F-418D-AE19-62706E023703}">
                      <ahyp:hlinkClr val="tx"/>
                    </a:ext>
                  </a:extLst>
                </a:hlinkClick>
              </a:rPr>
              <a:t>Rational Software</a:t>
            </a:r>
            <a:r>
              <a:rPr lang="en-US" sz="1800">
                <a:solidFill>
                  <a:srgbClr val="202122"/>
                </a:solidFill>
                <a:latin typeface="Arial"/>
                <a:ea typeface="Arial"/>
                <a:cs typeface="Arial"/>
                <a:sym typeface="Arial"/>
              </a:rPr>
              <a:t> — підрозділом </a:t>
            </a:r>
            <a:r>
              <a:rPr lang="en-US" sz="1800" u="sng">
                <a:solidFill>
                  <a:srgbClr val="0B0080"/>
                </a:solidFill>
                <a:latin typeface="Arial"/>
                <a:ea typeface="Arial"/>
                <a:cs typeface="Arial"/>
                <a:sym typeface="Arial"/>
                <a:hlinkClick r:id="rId5">
                  <a:extLst>
                    <a:ext uri="{A12FA001-AC4F-418D-AE19-62706E023703}">
                      <ahyp:hlinkClr val="tx"/>
                    </a:ext>
                  </a:extLst>
                </a:hlinkClick>
              </a:rPr>
              <a:t>IBM</a:t>
            </a:r>
            <a:r>
              <a:rPr lang="en-US" sz="1800">
                <a:solidFill>
                  <a:srgbClr val="202122"/>
                </a:solidFill>
                <a:latin typeface="Arial"/>
                <a:ea typeface="Arial"/>
                <a:cs typeface="Arial"/>
                <a:sym typeface="Arial"/>
              </a:rPr>
              <a:t> з 2003</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4"/>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4"/>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4400"/>
              <a:buFont typeface="Quattrocento Sans"/>
              <a:buNone/>
            </a:pPr>
            <a:r>
              <a:rPr b="1" lang="en-US">
                <a:solidFill>
                  <a:srgbClr val="9CC2E5"/>
                </a:solidFill>
              </a:rPr>
              <a:t>Agile - гнучка методологія розробки </a:t>
            </a:r>
            <a:endParaRPr b="1">
              <a:solidFill>
                <a:srgbClr val="9CC2E5"/>
              </a:solidFill>
            </a:endParaRPr>
          </a:p>
        </p:txBody>
      </p:sp>
      <p:sp>
        <p:nvSpPr>
          <p:cNvPr id="245" name="Google Shape;245;p14"/>
          <p:cNvSpPr txBox="1"/>
          <p:nvPr/>
        </p:nvSpPr>
        <p:spPr>
          <a:xfrm>
            <a:off x="771896" y="1175657"/>
            <a:ext cx="100340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Agile – гнучкий, з обмеженнями в часі підхід до розробки програм, який дозволяє будувати продукт</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інкрементно з самого початку замість того, щоб доставити весь продукт зразу але в кінці розробки</a:t>
            </a:r>
            <a:endParaRPr sz="1800">
              <a:solidFill>
                <a:schemeClr val="dk1"/>
              </a:solidFill>
              <a:latin typeface="Calibri"/>
              <a:ea typeface="Calibri"/>
              <a:cs typeface="Calibri"/>
              <a:sym typeface="Calibri"/>
            </a:endParaRPr>
          </a:p>
        </p:txBody>
      </p:sp>
      <p:pic>
        <p:nvPicPr>
          <p:cNvPr descr="A close up of a sign&#10;&#10;Description automatically generated" id="246" name="Google Shape;246;p14"/>
          <p:cNvPicPr preferRelativeResize="0"/>
          <p:nvPr/>
        </p:nvPicPr>
        <p:blipFill rotWithShape="1">
          <a:blip r:embed="rId3">
            <a:alphaModFix/>
          </a:blip>
          <a:srcRect b="0" l="0" r="0" t="0"/>
          <a:stretch/>
        </p:blipFill>
        <p:spPr>
          <a:xfrm>
            <a:off x="3585518" y="4675538"/>
            <a:ext cx="4724400" cy="1993900"/>
          </a:xfrm>
          <a:prstGeom prst="rect">
            <a:avLst/>
          </a:prstGeom>
          <a:noFill/>
          <a:ln>
            <a:noFill/>
          </a:ln>
        </p:spPr>
      </p:pic>
      <p:pic>
        <p:nvPicPr>
          <p:cNvPr descr="A close up of a sign&#10;&#10;Description automatically generated" id="247" name="Google Shape;247;p14"/>
          <p:cNvPicPr preferRelativeResize="0"/>
          <p:nvPr/>
        </p:nvPicPr>
        <p:blipFill rotWithShape="1">
          <a:blip r:embed="rId4">
            <a:alphaModFix/>
          </a:blip>
          <a:srcRect b="0" l="0" r="0" t="0"/>
          <a:stretch/>
        </p:blipFill>
        <p:spPr>
          <a:xfrm>
            <a:off x="3665248" y="2040750"/>
            <a:ext cx="4191000" cy="1727200"/>
          </a:xfrm>
          <a:prstGeom prst="rect">
            <a:avLst/>
          </a:prstGeom>
          <a:noFill/>
          <a:ln>
            <a:noFill/>
          </a:ln>
        </p:spPr>
      </p:pic>
      <p:sp>
        <p:nvSpPr>
          <p:cNvPr id="248" name="Google Shape;248;p14"/>
          <p:cNvSpPr txBox="1"/>
          <p:nvPr/>
        </p:nvSpPr>
        <p:spPr>
          <a:xfrm>
            <a:off x="307200" y="3767950"/>
            <a:ext cx="112810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Це відбувається через розбиття проекту на маленькі частини функціоналу користувача, які називаються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Історіями Користувача (User Story), приоретизація їх та постіне постачання  готових частин кожні 2 тижні ітерацій</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15"/>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Agile вступ</a:t>
            </a:r>
            <a:endParaRPr/>
          </a:p>
        </p:txBody>
      </p:sp>
      <p:pic>
        <p:nvPicPr>
          <p:cNvPr id="257" name="Google Shape;257;p15"/>
          <p:cNvPicPr preferRelativeResize="0"/>
          <p:nvPr/>
        </p:nvPicPr>
        <p:blipFill rotWithShape="1">
          <a:blip r:embed="rId3">
            <a:alphaModFix/>
          </a:blip>
          <a:srcRect b="0" l="0" r="0" t="0"/>
          <a:stretch/>
        </p:blipFill>
        <p:spPr>
          <a:xfrm>
            <a:off x="1905000" y="914400"/>
            <a:ext cx="2743200" cy="1093914"/>
          </a:xfrm>
          <a:prstGeom prst="rect">
            <a:avLst/>
          </a:prstGeom>
          <a:noFill/>
          <a:ln>
            <a:noFill/>
          </a:ln>
        </p:spPr>
      </p:pic>
      <p:pic>
        <p:nvPicPr>
          <p:cNvPr id="258" name="Google Shape;258;p15"/>
          <p:cNvPicPr preferRelativeResize="0"/>
          <p:nvPr/>
        </p:nvPicPr>
        <p:blipFill rotWithShape="1">
          <a:blip r:embed="rId4">
            <a:alphaModFix/>
          </a:blip>
          <a:srcRect b="0" l="0" r="0" t="0"/>
          <a:stretch/>
        </p:blipFill>
        <p:spPr>
          <a:xfrm>
            <a:off x="2895600" y="1981200"/>
            <a:ext cx="2952750" cy="1047750"/>
          </a:xfrm>
          <a:prstGeom prst="rect">
            <a:avLst/>
          </a:prstGeom>
          <a:noFill/>
          <a:ln>
            <a:noFill/>
          </a:ln>
        </p:spPr>
      </p:pic>
      <p:pic>
        <p:nvPicPr>
          <p:cNvPr id="259" name="Google Shape;259;p15"/>
          <p:cNvPicPr preferRelativeResize="0"/>
          <p:nvPr/>
        </p:nvPicPr>
        <p:blipFill rotWithShape="1">
          <a:blip r:embed="rId5">
            <a:alphaModFix/>
          </a:blip>
          <a:srcRect b="0" l="0" r="0" t="0"/>
          <a:stretch/>
        </p:blipFill>
        <p:spPr>
          <a:xfrm>
            <a:off x="4352925" y="3009901"/>
            <a:ext cx="2971800" cy="1095375"/>
          </a:xfrm>
          <a:prstGeom prst="rect">
            <a:avLst/>
          </a:prstGeom>
          <a:noFill/>
          <a:ln>
            <a:noFill/>
          </a:ln>
        </p:spPr>
      </p:pic>
      <p:pic>
        <p:nvPicPr>
          <p:cNvPr id="260" name="Google Shape;260;p15"/>
          <p:cNvPicPr preferRelativeResize="0"/>
          <p:nvPr/>
        </p:nvPicPr>
        <p:blipFill rotWithShape="1">
          <a:blip r:embed="rId6">
            <a:alphaModFix/>
          </a:blip>
          <a:srcRect b="0" l="0" r="0" t="0"/>
          <a:stretch/>
        </p:blipFill>
        <p:spPr>
          <a:xfrm>
            <a:off x="5819776" y="4095750"/>
            <a:ext cx="3019425" cy="1123950"/>
          </a:xfrm>
          <a:prstGeom prst="rect">
            <a:avLst/>
          </a:prstGeom>
          <a:noFill/>
          <a:ln>
            <a:noFill/>
          </a:ln>
        </p:spPr>
      </p:pic>
      <p:pic>
        <p:nvPicPr>
          <p:cNvPr id="261" name="Google Shape;261;p15"/>
          <p:cNvPicPr preferRelativeResize="0"/>
          <p:nvPr/>
        </p:nvPicPr>
        <p:blipFill rotWithShape="1">
          <a:blip r:embed="rId7">
            <a:alphaModFix/>
          </a:blip>
          <a:srcRect b="0" l="0" r="0" t="0"/>
          <a:stretch/>
        </p:blipFill>
        <p:spPr>
          <a:xfrm>
            <a:off x="7391400" y="5210176"/>
            <a:ext cx="2952750" cy="111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6"/>
          <p:cNvSpPr txBox="1"/>
          <p:nvPr/>
        </p:nvSpPr>
        <p:spPr>
          <a:xfrm>
            <a:off x="614770" y="0"/>
            <a:ext cx="8229600" cy="914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017EB8"/>
              </a:buClr>
              <a:buSzPts val="4000"/>
              <a:buFont typeface="Quattrocento Sans"/>
              <a:buNone/>
            </a:pPr>
            <a:r>
              <a:rPr b="0" lang="en-US" sz="4000">
                <a:solidFill>
                  <a:srgbClr val="017EB8"/>
                </a:solidFill>
                <a:latin typeface="Quattrocento Sans"/>
                <a:ea typeface="Quattrocento Sans"/>
                <a:cs typeface="Quattrocento Sans"/>
                <a:sym typeface="Quattrocento Sans"/>
              </a:rPr>
              <a:t>SCRUM</a:t>
            </a:r>
            <a:endParaRPr/>
          </a:p>
        </p:txBody>
      </p:sp>
      <p:sp>
        <p:nvSpPr>
          <p:cNvPr id="270" name="Google Shape;270;p16"/>
          <p:cNvSpPr/>
          <p:nvPr/>
        </p:nvSpPr>
        <p:spPr>
          <a:xfrm>
            <a:off x="6862954" y="1117156"/>
            <a:ext cx="5079811" cy="1569660"/>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SCRUM – це ітераційний та </a:t>
            </a:r>
            <a:r>
              <a:rPr lang="en-US" sz="2400">
                <a:solidFill>
                  <a:schemeClr val="dk1"/>
                </a:solidFill>
                <a:latin typeface="Quattrocento Sans"/>
                <a:ea typeface="Quattrocento Sans"/>
                <a:cs typeface="Quattrocento Sans"/>
                <a:sym typeface="Quattrocento Sans"/>
              </a:rPr>
              <a:t>зростаючий</a:t>
            </a:r>
            <a:r>
              <a:rPr lang="en-US" sz="2400">
                <a:solidFill>
                  <a:schemeClr val="dk1"/>
                </a:solidFill>
                <a:latin typeface="Quattrocento Sans"/>
                <a:ea typeface="Quattrocento Sans"/>
                <a:cs typeface="Quattrocento Sans"/>
                <a:sym typeface="Quattrocento Sans"/>
              </a:rPr>
              <a:t>  agile фреймворк розробки програмного забезпечення для управління розробкою продуктів. </a:t>
            </a:r>
            <a:endParaRPr sz="2400">
              <a:solidFill>
                <a:schemeClr val="dk1"/>
              </a:solidFill>
              <a:latin typeface="Quattrocento Sans"/>
              <a:ea typeface="Quattrocento Sans"/>
              <a:cs typeface="Quattrocento Sans"/>
              <a:sym typeface="Quattrocento Sans"/>
            </a:endParaRPr>
          </a:p>
        </p:txBody>
      </p:sp>
      <p:grpSp>
        <p:nvGrpSpPr>
          <p:cNvPr id="271" name="Google Shape;271;p16"/>
          <p:cNvGrpSpPr/>
          <p:nvPr/>
        </p:nvGrpSpPr>
        <p:grpSpPr>
          <a:xfrm>
            <a:off x="2164537" y="4642801"/>
            <a:ext cx="8762999" cy="1981199"/>
            <a:chOff x="1752602" y="1981201"/>
            <a:chExt cx="8762999" cy="1981199"/>
          </a:xfrm>
        </p:grpSpPr>
        <p:pic>
          <p:nvPicPr>
            <p:cNvPr id="272" name="Google Shape;272;p16"/>
            <p:cNvPicPr preferRelativeResize="0"/>
            <p:nvPr/>
          </p:nvPicPr>
          <p:blipFill rotWithShape="1">
            <a:blip r:embed="rId3">
              <a:alphaModFix/>
            </a:blip>
            <a:srcRect b="0" l="0" r="0" t="0"/>
            <a:stretch/>
          </p:blipFill>
          <p:spPr>
            <a:xfrm>
              <a:off x="1948041" y="1984211"/>
              <a:ext cx="2995258" cy="1422761"/>
            </a:xfrm>
            <a:prstGeom prst="rect">
              <a:avLst/>
            </a:prstGeom>
            <a:noFill/>
            <a:ln>
              <a:noFill/>
            </a:ln>
          </p:spPr>
        </p:pic>
        <p:pic>
          <p:nvPicPr>
            <p:cNvPr id="273" name="Google Shape;273;p16"/>
            <p:cNvPicPr preferRelativeResize="0"/>
            <p:nvPr/>
          </p:nvPicPr>
          <p:blipFill rotWithShape="1">
            <a:blip r:embed="rId3">
              <a:alphaModFix/>
            </a:blip>
            <a:srcRect b="0" l="0" r="0" t="0"/>
            <a:stretch/>
          </p:blipFill>
          <p:spPr>
            <a:xfrm>
              <a:off x="7367942" y="1981201"/>
              <a:ext cx="2995258" cy="1422761"/>
            </a:xfrm>
            <a:prstGeom prst="rect">
              <a:avLst/>
            </a:prstGeom>
            <a:noFill/>
            <a:ln>
              <a:noFill/>
            </a:ln>
          </p:spPr>
        </p:pic>
        <p:cxnSp>
          <p:nvCxnSpPr>
            <p:cNvPr id="274" name="Google Shape;274;p16"/>
            <p:cNvCxnSpPr/>
            <p:nvPr/>
          </p:nvCxnSpPr>
          <p:spPr>
            <a:xfrm>
              <a:off x="4953000" y="1981201"/>
              <a:ext cx="0" cy="1425771"/>
            </a:xfrm>
            <a:prstGeom prst="straightConnector1">
              <a:avLst/>
            </a:prstGeom>
            <a:noFill/>
            <a:ln cap="flat" cmpd="sng" w="12700">
              <a:solidFill>
                <a:schemeClr val="accent1"/>
              </a:solidFill>
              <a:prstDash val="solid"/>
              <a:miter lim="800000"/>
              <a:headEnd len="sm" w="sm" type="none"/>
              <a:tailEnd len="sm" w="sm" type="none"/>
            </a:ln>
          </p:spPr>
        </p:cxnSp>
        <p:cxnSp>
          <p:nvCxnSpPr>
            <p:cNvPr id="275" name="Google Shape;275;p16"/>
            <p:cNvCxnSpPr/>
            <p:nvPr/>
          </p:nvCxnSpPr>
          <p:spPr>
            <a:xfrm>
              <a:off x="7315200" y="2032362"/>
              <a:ext cx="0" cy="1425771"/>
            </a:xfrm>
            <a:prstGeom prst="straightConnector1">
              <a:avLst/>
            </a:prstGeom>
            <a:noFill/>
            <a:ln cap="flat" cmpd="sng" w="12700">
              <a:solidFill>
                <a:schemeClr val="accent1"/>
              </a:solidFill>
              <a:prstDash val="solid"/>
              <a:miter lim="800000"/>
              <a:headEnd len="sm" w="sm" type="none"/>
              <a:tailEnd len="sm" w="sm" type="none"/>
            </a:ln>
          </p:spPr>
        </p:cxnSp>
        <p:sp>
          <p:nvSpPr>
            <p:cNvPr id="276" name="Google Shape;276;p16"/>
            <p:cNvSpPr/>
            <p:nvPr/>
          </p:nvSpPr>
          <p:spPr>
            <a:xfrm rot="-5400000">
              <a:off x="6017079" y="2411040"/>
              <a:ext cx="229001" cy="2367244"/>
            </a:xfrm>
            <a:prstGeom prst="leftBrace">
              <a:avLst>
                <a:gd fmla="val 8333" name="adj1"/>
                <a:gd fmla="val 5000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6"/>
            <p:cNvSpPr/>
            <p:nvPr/>
          </p:nvSpPr>
          <p:spPr>
            <a:xfrm rot="-5400000">
              <a:off x="3213502" y="2019261"/>
              <a:ext cx="229001" cy="3150802"/>
            </a:xfrm>
            <a:prstGeom prst="leftBrace">
              <a:avLst>
                <a:gd fmla="val 8333" name="adj1"/>
                <a:gd fmla="val 5000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6"/>
            <p:cNvSpPr/>
            <p:nvPr/>
          </p:nvSpPr>
          <p:spPr>
            <a:xfrm rot="-5400000">
              <a:off x="8825699" y="2019261"/>
              <a:ext cx="229001" cy="3150802"/>
            </a:xfrm>
            <a:prstGeom prst="leftBrace">
              <a:avLst>
                <a:gd fmla="val 8333" name="adj1"/>
                <a:gd fmla="val 5000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6"/>
            <p:cNvSpPr/>
            <p:nvPr/>
          </p:nvSpPr>
          <p:spPr>
            <a:xfrm>
              <a:off x="2941596" y="3708484"/>
              <a:ext cx="79220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Quattrocento Sans"/>
                  <a:ea typeface="Quattrocento Sans"/>
                  <a:cs typeface="Quattrocento Sans"/>
                  <a:sym typeface="Quattrocento Sans"/>
                </a:rPr>
                <a:t>Iteration 1</a:t>
              </a:r>
              <a:endParaRPr/>
            </a:p>
          </p:txBody>
        </p:sp>
        <p:sp>
          <p:nvSpPr>
            <p:cNvPr id="280" name="Google Shape;280;p16"/>
            <p:cNvSpPr/>
            <p:nvPr/>
          </p:nvSpPr>
          <p:spPr>
            <a:xfrm>
              <a:off x="5184374" y="3682917"/>
              <a:ext cx="189667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Quattrocento Sans"/>
                  <a:ea typeface="Quattrocento Sans"/>
                  <a:cs typeface="Quattrocento Sans"/>
                  <a:sym typeface="Quattrocento Sans"/>
                </a:rPr>
                <a:t>Iteration 2    ….    Iteration N-1</a:t>
              </a:r>
              <a:endParaRPr/>
            </a:p>
          </p:txBody>
        </p:sp>
        <p:sp>
          <p:nvSpPr>
            <p:cNvPr id="281" name="Google Shape;281;p16"/>
            <p:cNvSpPr/>
            <p:nvPr/>
          </p:nvSpPr>
          <p:spPr>
            <a:xfrm>
              <a:off x="8580396" y="3708484"/>
              <a:ext cx="82105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Quattrocento Sans"/>
                  <a:ea typeface="Quattrocento Sans"/>
                  <a:cs typeface="Quattrocento Sans"/>
                  <a:sym typeface="Quattrocento Sans"/>
                </a:rPr>
                <a:t>Iteration N</a:t>
              </a:r>
              <a:endParaRPr/>
            </a:p>
          </p:txBody>
        </p:sp>
      </p:grpSp>
      <p:pic>
        <p:nvPicPr>
          <p:cNvPr id="282" name="Google Shape;282;p16"/>
          <p:cNvPicPr preferRelativeResize="0"/>
          <p:nvPr/>
        </p:nvPicPr>
        <p:blipFill rotWithShape="1">
          <a:blip r:embed="rId4">
            <a:alphaModFix/>
          </a:blip>
          <a:srcRect b="0" l="0" r="0" t="0"/>
          <a:stretch/>
        </p:blipFill>
        <p:spPr>
          <a:xfrm>
            <a:off x="340955" y="914401"/>
            <a:ext cx="5255354" cy="2724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7"/>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17"/>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SCRUM : Ролі</a:t>
            </a:r>
            <a:endParaRPr/>
          </a:p>
        </p:txBody>
      </p:sp>
      <p:grpSp>
        <p:nvGrpSpPr>
          <p:cNvPr id="291" name="Google Shape;291;p17"/>
          <p:cNvGrpSpPr/>
          <p:nvPr/>
        </p:nvGrpSpPr>
        <p:grpSpPr>
          <a:xfrm>
            <a:off x="1600200" y="1295400"/>
            <a:ext cx="3581400" cy="2209800"/>
            <a:chOff x="76200" y="1295400"/>
            <a:chExt cx="3581400" cy="2209800"/>
          </a:xfrm>
        </p:grpSpPr>
        <p:sp>
          <p:nvSpPr>
            <p:cNvPr id="292" name="Google Shape;292;p17"/>
            <p:cNvSpPr/>
            <p:nvPr/>
          </p:nvSpPr>
          <p:spPr>
            <a:xfrm>
              <a:off x="76200" y="1295400"/>
              <a:ext cx="3581400" cy="1676400"/>
            </a:xfrm>
            <a:prstGeom prst="roundRect">
              <a:avLst>
                <a:gd fmla="val 16667" name="adj"/>
              </a:avLst>
            </a:prstGeom>
            <a:solidFill>
              <a:schemeClr val="accent1"/>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17"/>
            <p:cNvSpPr/>
            <p:nvPr/>
          </p:nvSpPr>
          <p:spPr>
            <a:xfrm>
              <a:off x="76200" y="1828800"/>
              <a:ext cx="3581400" cy="1676400"/>
            </a:xfrm>
            <a:prstGeom prst="roundRect">
              <a:avLst>
                <a:gd fmla="val 16667" name="adj"/>
              </a:avLst>
            </a:prstGeom>
            <a:solidFill>
              <a:srgbClr val="95B3D7"/>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139700" lvl="0" marL="0" marR="0" rtl="0" algn="l">
                <a:spcBef>
                  <a:spcPts val="0"/>
                </a:spcBef>
                <a:spcAft>
                  <a:spcPts val="0"/>
                </a:spcAft>
                <a:buClr>
                  <a:schemeClr val="lt1"/>
                </a:buClr>
                <a:buSzPts val="2200"/>
                <a:buFont typeface="Arial"/>
                <a:buChar char="•"/>
              </a:pPr>
              <a:r>
                <a:rPr lang="en-US" sz="2200">
                  <a:solidFill>
                    <a:schemeClr val="lt1"/>
                  </a:solidFill>
                  <a:latin typeface="Verdana"/>
                  <a:ea typeface="Verdana"/>
                  <a:cs typeface="Verdana"/>
                  <a:sym typeface="Verdana"/>
                </a:rPr>
                <a:t> Власник продукту</a:t>
              </a:r>
              <a:endParaRPr sz="2200">
                <a:solidFill>
                  <a:schemeClr val="lt1"/>
                </a:solidFill>
                <a:latin typeface="Verdana"/>
                <a:ea typeface="Verdana"/>
                <a:cs typeface="Verdana"/>
                <a:sym typeface="Verdana"/>
              </a:endParaRPr>
            </a:p>
            <a:p>
              <a:pPr indent="-139700" lvl="0" marL="0" marR="0" rtl="0" algn="l">
                <a:spcBef>
                  <a:spcPts val="0"/>
                </a:spcBef>
                <a:spcAft>
                  <a:spcPts val="0"/>
                </a:spcAft>
                <a:buClr>
                  <a:schemeClr val="lt1"/>
                </a:buClr>
                <a:buSzPts val="2200"/>
                <a:buFont typeface="Arial"/>
                <a:buChar char="•"/>
              </a:pPr>
              <a:r>
                <a:rPr lang="en-US" sz="2200">
                  <a:solidFill>
                    <a:schemeClr val="lt1"/>
                  </a:solidFill>
                  <a:latin typeface="Verdana"/>
                  <a:ea typeface="Verdana"/>
                  <a:cs typeface="Verdana"/>
                  <a:sym typeface="Verdana"/>
                </a:rPr>
                <a:t> Scrum Master</a:t>
              </a:r>
              <a:endParaRPr/>
            </a:p>
            <a:p>
              <a:pPr indent="-139700" lvl="0" marL="0" marR="0" rtl="0" algn="l">
                <a:spcBef>
                  <a:spcPts val="0"/>
                </a:spcBef>
                <a:spcAft>
                  <a:spcPts val="0"/>
                </a:spcAft>
                <a:buClr>
                  <a:schemeClr val="lt1"/>
                </a:buClr>
                <a:buSzPts val="2200"/>
                <a:buFont typeface="Arial"/>
                <a:buChar char="•"/>
              </a:pPr>
              <a:r>
                <a:rPr lang="en-US" sz="2200">
                  <a:solidFill>
                    <a:schemeClr val="lt1"/>
                  </a:solidFill>
                  <a:latin typeface="Verdana"/>
                  <a:ea typeface="Verdana"/>
                  <a:cs typeface="Verdana"/>
                  <a:sym typeface="Verdana"/>
                </a:rPr>
                <a:t> Команда</a:t>
              </a:r>
              <a:endParaRPr sz="2200">
                <a:solidFill>
                  <a:schemeClr val="lt1"/>
                </a:solidFill>
                <a:latin typeface="Verdana"/>
                <a:ea typeface="Verdana"/>
                <a:cs typeface="Verdana"/>
                <a:sym typeface="Verdana"/>
              </a:endParaRPr>
            </a:p>
          </p:txBody>
        </p:sp>
        <p:sp>
          <p:nvSpPr>
            <p:cNvPr id="294" name="Google Shape;294;p17"/>
            <p:cNvSpPr txBox="1"/>
            <p:nvPr/>
          </p:nvSpPr>
          <p:spPr>
            <a:xfrm>
              <a:off x="304800" y="1383268"/>
              <a:ext cx="1524000" cy="369332"/>
            </a:xfrm>
            <a:prstGeom prst="rect">
              <a:avLst/>
            </a:prstGeom>
            <a:no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Verdana"/>
                  <a:ea typeface="Verdana"/>
                  <a:cs typeface="Verdana"/>
                  <a:sym typeface="Verdana"/>
                </a:rPr>
                <a:t>Roles</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8"/>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18"/>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Власник Продукту (Product Owner)</a:t>
            </a:r>
            <a:endParaRPr/>
          </a:p>
        </p:txBody>
      </p:sp>
      <p:pic>
        <p:nvPicPr>
          <p:cNvPr id="303" name="Google Shape;303;p18"/>
          <p:cNvPicPr preferRelativeResize="0"/>
          <p:nvPr/>
        </p:nvPicPr>
        <p:blipFill rotWithShape="1">
          <a:blip r:embed="rId3">
            <a:alphaModFix/>
          </a:blip>
          <a:srcRect b="0" l="0" r="0" t="0"/>
          <a:stretch/>
        </p:blipFill>
        <p:spPr>
          <a:xfrm>
            <a:off x="2209800" y="1905001"/>
            <a:ext cx="2228850" cy="2905125"/>
          </a:xfrm>
          <a:prstGeom prst="rect">
            <a:avLst/>
          </a:prstGeom>
          <a:noFill/>
          <a:ln>
            <a:noFill/>
          </a:ln>
        </p:spPr>
      </p:pic>
      <p:sp>
        <p:nvSpPr>
          <p:cNvPr id="304" name="Google Shape;304;p18"/>
          <p:cNvSpPr/>
          <p:nvPr/>
        </p:nvSpPr>
        <p:spPr>
          <a:xfrm>
            <a:off x="4495800" y="1395948"/>
            <a:ext cx="5943600" cy="37379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Визначає функціональність  продукту</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Визначає дату випуску та об’єм</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Відповідає за прибутковість продукту (ROI)</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Пріоритезовує функціональність відповідно до ринкової цінності</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За потреби змінює функціональність та  пріоритети  кожної ітерації</a:t>
            </a:r>
            <a:endParaRPr/>
          </a:p>
          <a:p>
            <a:pPr indent="-342900" lvl="0" marL="3429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Приймає або відхиляє результати роботи</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19"/>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SCRUM Master</a:t>
            </a:r>
            <a:endParaRPr/>
          </a:p>
        </p:txBody>
      </p:sp>
      <p:pic>
        <p:nvPicPr>
          <p:cNvPr id="313" name="Google Shape;313;p19"/>
          <p:cNvPicPr preferRelativeResize="0"/>
          <p:nvPr/>
        </p:nvPicPr>
        <p:blipFill rotWithShape="1">
          <a:blip r:embed="rId3">
            <a:alphaModFix/>
          </a:blip>
          <a:srcRect b="0" l="0" r="0" t="0"/>
          <a:stretch/>
        </p:blipFill>
        <p:spPr>
          <a:xfrm>
            <a:off x="1752600" y="1885950"/>
            <a:ext cx="3086100" cy="3086100"/>
          </a:xfrm>
          <a:prstGeom prst="rect">
            <a:avLst/>
          </a:prstGeom>
          <a:noFill/>
          <a:ln>
            <a:noFill/>
          </a:ln>
        </p:spPr>
      </p:pic>
      <p:sp>
        <p:nvSpPr>
          <p:cNvPr id="314" name="Google Shape;314;p19"/>
          <p:cNvSpPr/>
          <p:nvPr/>
        </p:nvSpPr>
        <p:spPr>
          <a:xfrm>
            <a:off x="4572000" y="825813"/>
            <a:ext cx="6118860" cy="51229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Навчає як використовувати Scrum;</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Усуває перешкоди між командою та замовником;</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Навчає клієнта, як максимізувати рентабельність інвестицій та досягти своїх цілей;</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Поліпшує життя команди шляхом сприяння творчості та розширення можливостей;</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Підвищення продуктивності команди будь-яким способом;</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Удосконалення практик та інструментів, щоб кожен приріст продукту був успішним;</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Відсутність авторитаризму</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idx="4294967295" type="title"/>
          </p:nvPr>
        </p:nvSpPr>
        <p:spPr>
          <a:xfrm>
            <a:off x="1828800" y="1049338"/>
            <a:ext cx="8229600" cy="4889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lang="en-US" sz="2600"/>
              <a:t>Agenda</a:t>
            </a:r>
            <a:endParaRPr sz="2600"/>
          </a:p>
        </p:txBody>
      </p:sp>
      <p:sp>
        <p:nvSpPr>
          <p:cNvPr id="110" name="Google Shape;110;p2"/>
          <p:cNvSpPr txBox="1"/>
          <p:nvPr>
            <p:ph idx="4294967295" type="body"/>
          </p:nvPr>
        </p:nvSpPr>
        <p:spPr>
          <a:xfrm>
            <a:off x="1752600" y="1828800"/>
            <a:ext cx="7608888" cy="3447098"/>
          </a:xfrm>
          <a:prstGeom prst="rect">
            <a:avLst/>
          </a:prstGeom>
          <a:noFill/>
          <a:ln>
            <a:noFill/>
          </a:ln>
        </p:spPr>
        <p:txBody>
          <a:bodyPr anchorCtr="0" anchor="t" bIns="45700" lIns="91425" spcFirstLastPara="1" rIns="91425" wrap="square" tIns="45700">
            <a:normAutofit/>
          </a:bodyPr>
          <a:lstStyle/>
          <a:p>
            <a:pPr indent="-346075" lvl="0" marL="515938" rtl="0" algn="l">
              <a:lnSpc>
                <a:spcPct val="90000"/>
              </a:lnSpc>
              <a:spcBef>
                <a:spcPts val="0"/>
              </a:spcBef>
              <a:spcAft>
                <a:spcPts val="0"/>
              </a:spcAft>
              <a:buClr>
                <a:schemeClr val="dk1"/>
              </a:buClr>
              <a:buSzPts val="2400"/>
              <a:buChar char="•"/>
            </a:pPr>
            <a:r>
              <a:rPr lang="en-US" sz="2400"/>
              <a:t>Для чого потрібен SDLC</a:t>
            </a:r>
            <a:endParaRPr/>
          </a:p>
          <a:p>
            <a:pPr indent="-346075" lvl="0" marL="515938" rtl="0" algn="l">
              <a:lnSpc>
                <a:spcPct val="90000"/>
              </a:lnSpc>
              <a:spcBef>
                <a:spcPts val="600"/>
              </a:spcBef>
              <a:spcAft>
                <a:spcPts val="0"/>
              </a:spcAft>
              <a:buClr>
                <a:schemeClr val="dk1"/>
              </a:buClr>
              <a:buSzPts val="2400"/>
              <a:buChar char="•"/>
            </a:pPr>
            <a:r>
              <a:rPr lang="en-US" sz="2400"/>
              <a:t>Історія і визначення</a:t>
            </a:r>
            <a:endParaRPr sz="2400"/>
          </a:p>
          <a:p>
            <a:pPr indent="-346075" lvl="0" marL="515938" rtl="0" algn="l">
              <a:lnSpc>
                <a:spcPct val="90000"/>
              </a:lnSpc>
              <a:spcBef>
                <a:spcPts val="600"/>
              </a:spcBef>
              <a:spcAft>
                <a:spcPts val="0"/>
              </a:spcAft>
              <a:buClr>
                <a:schemeClr val="dk1"/>
              </a:buClr>
              <a:buSzPts val="2400"/>
              <a:buChar char="•"/>
            </a:pPr>
            <a:r>
              <a:rPr lang="en-US" sz="2400"/>
              <a:t>Основні моделі SDLC</a:t>
            </a:r>
            <a:endParaRPr/>
          </a:p>
          <a:p>
            <a:pPr indent="-346075" lvl="1" marL="800100" rtl="0" algn="l">
              <a:lnSpc>
                <a:spcPct val="90000"/>
              </a:lnSpc>
              <a:spcBef>
                <a:spcPts val="600"/>
              </a:spcBef>
              <a:spcAft>
                <a:spcPts val="0"/>
              </a:spcAft>
              <a:buClr>
                <a:schemeClr val="dk1"/>
              </a:buClr>
              <a:buSzPts val="2300"/>
              <a:buChar char="•"/>
            </a:pPr>
            <a:r>
              <a:rPr lang="en-US" sz="2300"/>
              <a:t>Послідовна (Waterfall)</a:t>
            </a:r>
            <a:endParaRPr/>
          </a:p>
          <a:p>
            <a:pPr indent="-346075" lvl="1" marL="800100" rtl="0" algn="l">
              <a:lnSpc>
                <a:spcPct val="90000"/>
              </a:lnSpc>
              <a:spcBef>
                <a:spcPts val="600"/>
              </a:spcBef>
              <a:spcAft>
                <a:spcPts val="0"/>
              </a:spcAft>
              <a:buClr>
                <a:schemeClr val="dk1"/>
              </a:buClr>
              <a:buSzPts val="2300"/>
              <a:buChar char="•"/>
            </a:pPr>
            <a:r>
              <a:rPr lang="en-US" sz="2300"/>
              <a:t>Ітеративна (RUP)</a:t>
            </a:r>
            <a:endParaRPr/>
          </a:p>
          <a:p>
            <a:pPr indent="-346075" lvl="1" marL="800100" rtl="0" algn="l">
              <a:lnSpc>
                <a:spcPct val="90000"/>
              </a:lnSpc>
              <a:spcBef>
                <a:spcPts val="600"/>
              </a:spcBef>
              <a:spcAft>
                <a:spcPts val="0"/>
              </a:spcAft>
              <a:buClr>
                <a:schemeClr val="dk1"/>
              </a:buClr>
              <a:buSzPts val="2300"/>
              <a:buChar char="•"/>
            </a:pPr>
            <a:r>
              <a:rPr lang="en-US" sz="2300"/>
              <a:t>Agile (Scrum, XP)</a:t>
            </a:r>
            <a:endParaRPr/>
          </a:p>
          <a:p>
            <a:pPr indent="-346075" lvl="1" marL="800100" rtl="0" algn="l">
              <a:lnSpc>
                <a:spcPct val="90000"/>
              </a:lnSpc>
              <a:spcBef>
                <a:spcPts val="600"/>
              </a:spcBef>
              <a:spcAft>
                <a:spcPts val="0"/>
              </a:spcAft>
              <a:buClr>
                <a:schemeClr val="dk1"/>
              </a:buClr>
              <a:buSzPts val="2300"/>
              <a:buChar char="•"/>
            </a:pPr>
            <a:r>
              <a:rPr lang="en-US" sz="2300"/>
              <a:t>Kanban</a:t>
            </a:r>
            <a:endParaRPr/>
          </a:p>
          <a:p>
            <a:pPr indent="-346075" lvl="0" marL="515938" rtl="0" algn="r">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20"/>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Скрам команда</a:t>
            </a:r>
            <a:endParaRPr/>
          </a:p>
        </p:txBody>
      </p:sp>
      <p:pic>
        <p:nvPicPr>
          <p:cNvPr id="323" name="Google Shape;323;p20"/>
          <p:cNvPicPr preferRelativeResize="0"/>
          <p:nvPr/>
        </p:nvPicPr>
        <p:blipFill rotWithShape="1">
          <a:blip r:embed="rId3">
            <a:alphaModFix/>
          </a:blip>
          <a:srcRect b="0" l="0" r="0" t="0"/>
          <a:stretch/>
        </p:blipFill>
        <p:spPr>
          <a:xfrm>
            <a:off x="1905000" y="1967540"/>
            <a:ext cx="4399048" cy="2922923"/>
          </a:xfrm>
          <a:prstGeom prst="rect">
            <a:avLst/>
          </a:prstGeom>
          <a:noFill/>
          <a:ln>
            <a:noFill/>
          </a:ln>
        </p:spPr>
      </p:pic>
      <p:sp>
        <p:nvSpPr>
          <p:cNvPr id="324" name="Google Shape;324;p20"/>
          <p:cNvSpPr/>
          <p:nvPr/>
        </p:nvSpPr>
        <p:spPr>
          <a:xfrm>
            <a:off x="6553200" y="1295400"/>
            <a:ext cx="3810000" cy="31377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 7+/-2 людей</a:t>
            </a:r>
            <a:endParaRPr sz="2000">
              <a:solidFill>
                <a:schemeClr val="dk1"/>
              </a:solidFill>
              <a:latin typeface="Quattrocento Sans"/>
              <a:ea typeface="Quattrocento Sans"/>
              <a:cs typeface="Quattrocento Sans"/>
              <a:sym typeface="Quattrocento Sans"/>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Крос-функціональна</a:t>
            </a:r>
            <a:r>
              <a:rPr lang="en-US" sz="1800">
                <a:solidFill>
                  <a:schemeClr val="dk1"/>
                </a:solidFill>
                <a:latin typeface="Quattrocento Sans"/>
                <a:ea typeface="Quattrocento Sans"/>
                <a:cs typeface="Quattrocento Sans"/>
                <a:sym typeface="Quattrocento Sans"/>
              </a:rPr>
              <a:t> </a:t>
            </a:r>
            <a:r>
              <a:rPr lang="en-US" sz="1400">
                <a:solidFill>
                  <a:schemeClr val="dk1"/>
                </a:solidFill>
                <a:latin typeface="Quattrocento Sans"/>
                <a:ea typeface="Quattrocento Sans"/>
                <a:cs typeface="Quattrocento Sans"/>
                <a:sym typeface="Quattrocento Sans"/>
              </a:rPr>
              <a:t>(Програмісти, тестери, дизайнери, базист, девопс і ін.)</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Повинні працювати на повну ставку </a:t>
            </a:r>
            <a:r>
              <a:rPr lang="en-US" sz="1800">
                <a:solidFill>
                  <a:schemeClr val="dk1"/>
                </a:solidFill>
                <a:latin typeface="Quattrocento Sans"/>
                <a:ea typeface="Quattrocento Sans"/>
                <a:cs typeface="Quattrocento Sans"/>
                <a:sym typeface="Quattrocento Sans"/>
              </a:rPr>
              <a:t>(</a:t>
            </a:r>
            <a:r>
              <a:rPr lang="en-US" sz="1400">
                <a:solidFill>
                  <a:schemeClr val="dk1"/>
                </a:solidFill>
                <a:latin typeface="Quattrocento Sans"/>
                <a:ea typeface="Quattrocento Sans"/>
                <a:cs typeface="Quattrocento Sans"/>
                <a:sym typeface="Quattrocento Sans"/>
              </a:rPr>
              <a:t>Винятки: базист, архітект, адмін</a:t>
            </a:r>
            <a:r>
              <a:rPr lang="en-US" sz="1800">
                <a:solidFill>
                  <a:schemeClr val="dk1"/>
                </a:solidFill>
                <a:latin typeface="Quattrocento Sans"/>
                <a:ea typeface="Quattrocento Sans"/>
                <a:cs typeface="Quattrocento Sans"/>
                <a:sym typeface="Quattrocento Sans"/>
              </a:rPr>
              <a:t>)</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Quattrocento Sans"/>
                <a:ea typeface="Quattrocento Sans"/>
                <a:cs typeface="Quattrocento Sans"/>
                <a:sym typeface="Quattrocento Sans"/>
              </a:rPr>
              <a:t>Команда самоорганізована</a:t>
            </a:r>
            <a:endParaRPr sz="2000">
              <a:solidFill>
                <a:schemeClr val="dk1"/>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21"/>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SCRUM</a:t>
            </a:r>
            <a:endParaRPr/>
          </a:p>
        </p:txBody>
      </p:sp>
      <p:pic>
        <p:nvPicPr>
          <p:cNvPr id="333" name="Google Shape;333;p21"/>
          <p:cNvPicPr preferRelativeResize="0"/>
          <p:nvPr/>
        </p:nvPicPr>
        <p:blipFill rotWithShape="1">
          <a:blip r:embed="rId3">
            <a:alphaModFix/>
          </a:blip>
          <a:srcRect b="0" l="0" r="0" t="0"/>
          <a:stretch/>
        </p:blipFill>
        <p:spPr>
          <a:xfrm>
            <a:off x="1671787" y="1421130"/>
            <a:ext cx="8483474" cy="39395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22"/>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Sprint</a:t>
            </a:r>
            <a:endParaRPr/>
          </a:p>
        </p:txBody>
      </p:sp>
      <p:cxnSp>
        <p:nvCxnSpPr>
          <p:cNvPr id="342" name="Google Shape;342;p22"/>
          <p:cNvCxnSpPr/>
          <p:nvPr/>
        </p:nvCxnSpPr>
        <p:spPr>
          <a:xfrm flipH="1">
            <a:off x="3048000" y="2289810"/>
            <a:ext cx="990600" cy="1386840"/>
          </a:xfrm>
          <a:prstGeom prst="straightConnector1">
            <a:avLst/>
          </a:prstGeom>
          <a:noFill/>
          <a:ln cap="flat" cmpd="sng" w="25400">
            <a:solidFill>
              <a:srgbClr val="385D8A"/>
            </a:solidFill>
            <a:prstDash val="solid"/>
            <a:round/>
            <a:headEnd len="med" w="med" type="none"/>
            <a:tailEnd len="med" w="med" type="triangle"/>
          </a:ln>
        </p:spPr>
      </p:cxnSp>
      <p:grpSp>
        <p:nvGrpSpPr>
          <p:cNvPr id="343" name="Google Shape;343;p22"/>
          <p:cNvGrpSpPr/>
          <p:nvPr/>
        </p:nvGrpSpPr>
        <p:grpSpPr>
          <a:xfrm>
            <a:off x="2971800" y="3657055"/>
            <a:ext cx="5791200" cy="914400"/>
            <a:chOff x="1447800" y="4019005"/>
            <a:chExt cx="5791200" cy="914400"/>
          </a:xfrm>
        </p:grpSpPr>
        <p:cxnSp>
          <p:nvCxnSpPr>
            <p:cNvPr id="344" name="Google Shape;344;p22"/>
            <p:cNvCxnSpPr/>
            <p:nvPr/>
          </p:nvCxnSpPr>
          <p:spPr>
            <a:xfrm>
              <a:off x="1447800" y="4476205"/>
              <a:ext cx="5791200" cy="0"/>
            </a:xfrm>
            <a:prstGeom prst="straightConnector1">
              <a:avLst/>
            </a:prstGeom>
            <a:noFill/>
            <a:ln cap="flat" cmpd="sng" w="50800">
              <a:solidFill>
                <a:srgbClr val="385D8A"/>
              </a:solidFill>
              <a:prstDash val="solid"/>
              <a:round/>
              <a:headEnd len="med" w="med" type="none"/>
              <a:tailEnd len="med" w="med" type="none"/>
            </a:ln>
          </p:spPr>
        </p:cxnSp>
        <p:cxnSp>
          <p:nvCxnSpPr>
            <p:cNvPr id="345" name="Google Shape;345;p22"/>
            <p:cNvCxnSpPr/>
            <p:nvPr/>
          </p:nvCxnSpPr>
          <p:spPr>
            <a:xfrm>
              <a:off x="1447800" y="4019005"/>
              <a:ext cx="0" cy="914400"/>
            </a:xfrm>
            <a:prstGeom prst="straightConnector1">
              <a:avLst/>
            </a:prstGeom>
            <a:noFill/>
            <a:ln cap="flat" cmpd="sng" w="50800">
              <a:solidFill>
                <a:srgbClr val="385D8A"/>
              </a:solidFill>
              <a:prstDash val="solid"/>
              <a:round/>
              <a:headEnd len="med" w="med" type="none"/>
              <a:tailEnd len="med" w="med" type="none"/>
            </a:ln>
          </p:spPr>
        </p:cxnSp>
        <p:cxnSp>
          <p:nvCxnSpPr>
            <p:cNvPr id="346" name="Google Shape;346;p22"/>
            <p:cNvCxnSpPr/>
            <p:nvPr/>
          </p:nvCxnSpPr>
          <p:spPr>
            <a:xfrm>
              <a:off x="1905000" y="4201885"/>
              <a:ext cx="0" cy="548640"/>
            </a:xfrm>
            <a:prstGeom prst="straightConnector1">
              <a:avLst/>
            </a:prstGeom>
            <a:noFill/>
            <a:ln cap="flat" cmpd="sng" w="50800">
              <a:solidFill>
                <a:srgbClr val="385D8A"/>
              </a:solidFill>
              <a:prstDash val="solid"/>
              <a:round/>
              <a:headEnd len="med" w="med" type="none"/>
              <a:tailEnd len="med" w="med" type="none"/>
            </a:ln>
          </p:spPr>
        </p:cxnSp>
        <p:cxnSp>
          <p:nvCxnSpPr>
            <p:cNvPr id="347" name="Google Shape;347;p22"/>
            <p:cNvCxnSpPr/>
            <p:nvPr/>
          </p:nvCxnSpPr>
          <p:spPr>
            <a:xfrm rot="10800000">
              <a:off x="7239000" y="4019005"/>
              <a:ext cx="0" cy="914400"/>
            </a:xfrm>
            <a:prstGeom prst="straightConnector1">
              <a:avLst/>
            </a:prstGeom>
            <a:noFill/>
            <a:ln cap="flat" cmpd="sng" w="50800">
              <a:solidFill>
                <a:srgbClr val="385D8A"/>
              </a:solidFill>
              <a:prstDash val="solid"/>
              <a:round/>
              <a:headEnd len="med" w="med" type="none"/>
              <a:tailEnd len="med" w="med" type="none"/>
            </a:ln>
          </p:spPr>
        </p:cxnSp>
        <p:cxnSp>
          <p:nvCxnSpPr>
            <p:cNvPr id="348" name="Google Shape;348;p22"/>
            <p:cNvCxnSpPr/>
            <p:nvPr/>
          </p:nvCxnSpPr>
          <p:spPr>
            <a:xfrm rot="10800000">
              <a:off x="6781800" y="4201885"/>
              <a:ext cx="0" cy="548640"/>
            </a:xfrm>
            <a:prstGeom prst="straightConnector1">
              <a:avLst/>
            </a:prstGeom>
            <a:noFill/>
            <a:ln cap="flat" cmpd="sng" w="50800">
              <a:solidFill>
                <a:srgbClr val="385D8A"/>
              </a:solidFill>
              <a:prstDash val="solid"/>
              <a:round/>
              <a:headEnd len="med" w="med" type="none"/>
              <a:tailEnd len="med" w="med" type="none"/>
            </a:ln>
          </p:spPr>
        </p:cxnSp>
      </p:grpSp>
      <p:sp>
        <p:nvSpPr>
          <p:cNvPr id="349" name="Google Shape;349;p22"/>
          <p:cNvSpPr txBox="1"/>
          <p:nvPr/>
        </p:nvSpPr>
        <p:spPr>
          <a:xfrm>
            <a:off x="4305300" y="3676651"/>
            <a:ext cx="31242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385D8A"/>
                </a:solidFill>
                <a:latin typeface="Quattrocento Sans"/>
                <a:ea typeface="Quattrocento Sans"/>
                <a:cs typeface="Quattrocento Sans"/>
                <a:sym typeface="Quattrocento Sans"/>
              </a:rPr>
              <a:t>Розробка</a:t>
            </a:r>
            <a:endParaRPr b="1" sz="2400">
              <a:solidFill>
                <a:srgbClr val="385D8A"/>
              </a:solidFill>
              <a:latin typeface="Quattrocento Sans"/>
              <a:ea typeface="Quattrocento Sans"/>
              <a:cs typeface="Quattrocento Sans"/>
              <a:sym typeface="Quattrocento Sans"/>
            </a:endParaRPr>
          </a:p>
        </p:txBody>
      </p:sp>
      <p:cxnSp>
        <p:nvCxnSpPr>
          <p:cNvPr id="350" name="Google Shape;350;p22"/>
          <p:cNvCxnSpPr/>
          <p:nvPr/>
        </p:nvCxnSpPr>
        <p:spPr>
          <a:xfrm>
            <a:off x="7696200" y="2289810"/>
            <a:ext cx="990600" cy="1463040"/>
          </a:xfrm>
          <a:prstGeom prst="straightConnector1">
            <a:avLst/>
          </a:prstGeom>
          <a:noFill/>
          <a:ln cap="flat" cmpd="sng" w="25400">
            <a:solidFill>
              <a:srgbClr val="385D8A"/>
            </a:solidFill>
            <a:prstDash val="solid"/>
            <a:round/>
            <a:headEnd len="med" w="med" type="none"/>
            <a:tailEnd len="med" w="med" type="triangle"/>
          </a:ln>
        </p:spPr>
      </p:cxnSp>
      <p:sp>
        <p:nvSpPr>
          <p:cNvPr id="351" name="Google Shape;351;p22"/>
          <p:cNvSpPr/>
          <p:nvPr/>
        </p:nvSpPr>
        <p:spPr>
          <a:xfrm>
            <a:off x="2592324" y="1447800"/>
            <a:ext cx="2892552" cy="922020"/>
          </a:xfrm>
          <a:prstGeom prst="roundRect">
            <a:avLst>
              <a:gd fmla="val 16667" name="adj"/>
            </a:avLst>
          </a:prstGeom>
          <a:solidFill>
            <a:srgbClr val="9CC2E5"/>
          </a:solidFill>
          <a:ln cap="flat" cmpd="sng" w="12700">
            <a:solidFill>
              <a:srgbClr val="9CC2E5"/>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Sprint планування</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4/4 год</a:t>
            </a:r>
            <a:endParaRPr sz="1800">
              <a:solidFill>
                <a:schemeClr val="dk1"/>
              </a:solidFill>
              <a:latin typeface="Calibri"/>
              <a:ea typeface="Calibri"/>
              <a:cs typeface="Calibri"/>
              <a:sym typeface="Calibri"/>
            </a:endParaRPr>
          </a:p>
        </p:txBody>
      </p:sp>
      <p:sp>
        <p:nvSpPr>
          <p:cNvPr id="352" name="Google Shape;352;p22"/>
          <p:cNvSpPr/>
          <p:nvPr/>
        </p:nvSpPr>
        <p:spPr>
          <a:xfrm>
            <a:off x="6327648" y="1447800"/>
            <a:ext cx="2892552" cy="922020"/>
          </a:xfrm>
          <a:prstGeom prst="roundRect">
            <a:avLst>
              <a:gd fmla="val 16667" name="adj"/>
            </a:avLst>
          </a:prstGeom>
          <a:solidFill>
            <a:srgbClr val="9CC2E5"/>
          </a:solidFill>
          <a:ln cap="flat" cmpd="sng" w="12700">
            <a:solidFill>
              <a:srgbClr val="9CC2E5"/>
            </a:solidFill>
            <a:prstDash val="solid"/>
            <a:miter lim="800000"/>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Sprint Демо та Обговорення</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4/3 год</a:t>
            </a:r>
            <a:endParaRPr sz="1800">
              <a:solidFill>
                <a:schemeClr val="dk1"/>
              </a:solidFill>
              <a:latin typeface="Calibri"/>
              <a:ea typeface="Calibri"/>
              <a:cs typeface="Calibri"/>
              <a:sym typeface="Calibri"/>
            </a:endParaRPr>
          </a:p>
        </p:txBody>
      </p:sp>
      <p:sp>
        <p:nvSpPr>
          <p:cNvPr id="353" name="Google Shape;353;p22"/>
          <p:cNvSpPr/>
          <p:nvPr/>
        </p:nvSpPr>
        <p:spPr>
          <a:xfrm>
            <a:off x="3848100" y="4949190"/>
            <a:ext cx="4038600" cy="502920"/>
          </a:xfrm>
          <a:prstGeom prst="roundRect">
            <a:avLst>
              <a:gd fmla="val 16667" name="adj"/>
            </a:avLst>
          </a:prstGeom>
          <a:solidFill>
            <a:srgbClr val="9CC2E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2-4 тижні спрінт</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1" name="Google Shape;361;p23"/>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Кожноденний мітинг (Daily)</a:t>
            </a:r>
            <a:endParaRPr/>
          </a:p>
        </p:txBody>
      </p:sp>
      <p:pic>
        <p:nvPicPr>
          <p:cNvPr id="362" name="Google Shape;362;p23"/>
          <p:cNvPicPr preferRelativeResize="0"/>
          <p:nvPr/>
        </p:nvPicPr>
        <p:blipFill rotWithShape="1">
          <a:blip r:embed="rId3">
            <a:alphaModFix/>
          </a:blip>
          <a:srcRect b="0" l="0" r="0" t="0"/>
          <a:stretch/>
        </p:blipFill>
        <p:spPr>
          <a:xfrm>
            <a:off x="420596" y="1026696"/>
            <a:ext cx="4472246" cy="3340381"/>
          </a:xfrm>
          <a:prstGeom prst="rect">
            <a:avLst/>
          </a:prstGeom>
          <a:noFill/>
          <a:ln>
            <a:noFill/>
          </a:ln>
        </p:spPr>
      </p:pic>
      <p:sp>
        <p:nvSpPr>
          <p:cNvPr id="363" name="Google Shape;363;p23"/>
          <p:cNvSpPr/>
          <p:nvPr/>
        </p:nvSpPr>
        <p:spPr>
          <a:xfrm>
            <a:off x="5245768" y="782133"/>
            <a:ext cx="4686300" cy="2554545"/>
          </a:xfrm>
          <a:prstGeom prst="rect">
            <a:avLst/>
          </a:prstGeom>
          <a:noFill/>
          <a:ln>
            <a:noFill/>
          </a:ln>
        </p:spPr>
        <p:txBody>
          <a:bodyPr anchorCtr="0" anchor="t" bIns="45700" lIns="91425" spcFirstLastPara="1" rIns="91425" wrap="square" tIns="45700">
            <a:spAutoFit/>
          </a:bodyPr>
          <a:lstStyle/>
          <a:p>
            <a:pPr indent="-444500" lvl="1" marL="1041400" marR="0" rtl="0" algn="l">
              <a:lnSpc>
                <a:spcPct val="11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Quattrocento Sans"/>
                <a:ea typeface="Quattrocento Sans"/>
                <a:cs typeface="Quattrocento Sans"/>
                <a:sym typeface="Quattrocento Sans"/>
              </a:rPr>
              <a:t>Кожний робочий день</a:t>
            </a:r>
            <a:endParaRPr b="0" i="0" sz="2000" u="none" cap="none" strike="noStrike">
              <a:solidFill>
                <a:schemeClr val="dk1"/>
              </a:solidFill>
              <a:latin typeface="Quattrocento Sans"/>
              <a:ea typeface="Quattrocento Sans"/>
              <a:cs typeface="Quattrocento Sans"/>
              <a:sym typeface="Quattrocento Sans"/>
            </a:endParaRPr>
          </a:p>
          <a:p>
            <a:pPr indent="-444500" lvl="1" marL="1041400" marR="0" rtl="0" algn="l">
              <a:lnSpc>
                <a:spcPct val="110000"/>
              </a:lnSpc>
              <a:spcBef>
                <a:spcPts val="1500"/>
              </a:spcBef>
              <a:spcAft>
                <a:spcPts val="0"/>
              </a:spcAft>
              <a:buClr>
                <a:schemeClr val="dk1"/>
              </a:buClr>
              <a:buSzPts val="2000"/>
              <a:buFont typeface="Noto Sans Symbols"/>
              <a:buChar char="✔"/>
            </a:pPr>
            <a:r>
              <a:rPr b="0" i="0" lang="en-US" sz="2000" u="none" cap="none" strike="noStrike">
                <a:solidFill>
                  <a:schemeClr val="dk1"/>
                </a:solidFill>
                <a:latin typeface="Quattrocento Sans"/>
                <a:ea typeface="Quattrocento Sans"/>
                <a:cs typeface="Quattrocento Sans"/>
                <a:sym typeface="Quattrocento Sans"/>
              </a:rPr>
              <a:t>15-хвилин</a:t>
            </a:r>
            <a:endParaRPr b="0" i="0" sz="2000" u="none" cap="none" strike="noStrike">
              <a:solidFill>
                <a:schemeClr val="dk1"/>
              </a:solidFill>
              <a:latin typeface="Quattrocento Sans"/>
              <a:ea typeface="Quattrocento Sans"/>
              <a:cs typeface="Quattrocento Sans"/>
              <a:sym typeface="Quattrocento Sans"/>
            </a:endParaRPr>
          </a:p>
          <a:p>
            <a:pPr indent="-444500" lvl="1" marL="1041400" marR="0" rtl="0" algn="l">
              <a:lnSpc>
                <a:spcPct val="110000"/>
              </a:lnSpc>
              <a:spcBef>
                <a:spcPts val="1500"/>
              </a:spcBef>
              <a:spcAft>
                <a:spcPts val="0"/>
              </a:spcAft>
              <a:buClr>
                <a:schemeClr val="dk1"/>
              </a:buClr>
              <a:buSzPts val="2000"/>
              <a:buFont typeface="Noto Sans Symbols"/>
              <a:buChar char="✔"/>
            </a:pPr>
            <a:r>
              <a:rPr b="0" i="0" lang="en-US" sz="2000" u="none" cap="none" strike="noStrike">
                <a:solidFill>
                  <a:schemeClr val="dk1"/>
                </a:solidFill>
                <a:latin typeface="Quattrocento Sans"/>
                <a:ea typeface="Quattrocento Sans"/>
                <a:cs typeface="Quattrocento Sans"/>
                <a:sym typeface="Quattrocento Sans"/>
              </a:rPr>
              <a:t>Стоячи (Stand-up)</a:t>
            </a:r>
            <a:endParaRPr b="0" i="0" sz="2000" u="none" cap="none" strike="noStrike">
              <a:solidFill>
                <a:schemeClr val="dk1"/>
              </a:solidFill>
              <a:latin typeface="Quattrocento Sans"/>
              <a:ea typeface="Quattrocento Sans"/>
              <a:cs typeface="Quattrocento Sans"/>
              <a:sym typeface="Quattrocento Sans"/>
            </a:endParaRPr>
          </a:p>
          <a:p>
            <a:pPr indent="-444500" lvl="1" marL="1041400" marR="0" rtl="0" algn="l">
              <a:lnSpc>
                <a:spcPct val="110000"/>
              </a:lnSpc>
              <a:spcBef>
                <a:spcPts val="150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Кожен відповідає на 3 питання:</a:t>
            </a:r>
            <a:endParaRPr/>
          </a:p>
          <a:p>
            <a:pPr indent="-317500" lvl="1" marL="1041400" marR="0" rtl="0" algn="l">
              <a:lnSpc>
                <a:spcPct val="110000"/>
              </a:lnSpc>
              <a:spcBef>
                <a:spcPts val="1500"/>
              </a:spcBef>
              <a:spcAft>
                <a:spcPts val="0"/>
              </a:spcAft>
              <a:buClr>
                <a:schemeClr val="dk1"/>
              </a:buClr>
              <a:buSzPts val="20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364" name="Google Shape;364;p23"/>
          <p:cNvSpPr/>
          <p:nvPr/>
        </p:nvSpPr>
        <p:spPr>
          <a:xfrm>
            <a:off x="5789194" y="3204410"/>
            <a:ext cx="4800600" cy="838200"/>
          </a:xfrm>
          <a:prstGeom prst="flowChartAlternateProcess">
            <a:avLst/>
          </a:prstGeom>
          <a:solidFill>
            <a:srgbClr val="95B3D7"/>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Verdana"/>
                <a:ea typeface="Verdana"/>
                <a:cs typeface="Verdana"/>
                <a:sym typeface="Verdana"/>
              </a:rPr>
              <a:t>Що було зроблено від останнього мітингу?</a:t>
            </a:r>
            <a:endParaRPr/>
          </a:p>
        </p:txBody>
      </p:sp>
      <p:sp>
        <p:nvSpPr>
          <p:cNvPr id="365" name="Google Shape;365;p23"/>
          <p:cNvSpPr/>
          <p:nvPr/>
        </p:nvSpPr>
        <p:spPr>
          <a:xfrm>
            <a:off x="5789194" y="4347410"/>
            <a:ext cx="4800600" cy="838200"/>
          </a:xfrm>
          <a:prstGeom prst="flowChartAlternateProcess">
            <a:avLst/>
          </a:prstGeom>
          <a:solidFill>
            <a:srgbClr val="95B3D7"/>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Verdana"/>
                <a:ea typeface="Verdana"/>
                <a:cs typeface="Verdana"/>
                <a:sym typeface="Verdana"/>
              </a:rPr>
              <a:t>Що планується зробити до наступного мітингу?</a:t>
            </a:r>
            <a:endParaRPr/>
          </a:p>
        </p:txBody>
      </p:sp>
      <p:sp>
        <p:nvSpPr>
          <p:cNvPr id="366" name="Google Shape;366;p23"/>
          <p:cNvSpPr/>
          <p:nvPr/>
        </p:nvSpPr>
        <p:spPr>
          <a:xfrm>
            <a:off x="5789194" y="5490410"/>
            <a:ext cx="4800600" cy="838200"/>
          </a:xfrm>
          <a:prstGeom prst="flowChartAlternateProcess">
            <a:avLst/>
          </a:prstGeom>
          <a:solidFill>
            <a:srgbClr val="95B3D7"/>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Verdana"/>
                <a:ea typeface="Verdana"/>
                <a:cs typeface="Verdana"/>
                <a:sym typeface="Verdana"/>
              </a:rPr>
              <a:t>Чи є якісь проблеми?</a:t>
            </a:r>
            <a:endParaRPr/>
          </a:p>
        </p:txBody>
      </p:sp>
      <p:sp>
        <p:nvSpPr>
          <p:cNvPr id="367" name="Google Shape;367;p23"/>
          <p:cNvSpPr/>
          <p:nvPr/>
        </p:nvSpPr>
        <p:spPr>
          <a:xfrm>
            <a:off x="10284994" y="2823410"/>
            <a:ext cx="685800" cy="685800"/>
          </a:xfrm>
          <a:prstGeom prst="ellipse">
            <a:avLst/>
          </a:prstGeom>
          <a:solidFill>
            <a:schemeClr val="accent1"/>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Verdana"/>
                <a:ea typeface="Verdana"/>
                <a:cs typeface="Verdana"/>
                <a:sym typeface="Verdana"/>
              </a:rPr>
              <a:t>1</a:t>
            </a:r>
            <a:endParaRPr b="1" sz="2800">
              <a:solidFill>
                <a:schemeClr val="lt1"/>
              </a:solidFill>
              <a:latin typeface="Verdana"/>
              <a:ea typeface="Verdana"/>
              <a:cs typeface="Verdana"/>
              <a:sym typeface="Verdana"/>
            </a:endParaRPr>
          </a:p>
        </p:txBody>
      </p:sp>
      <p:sp>
        <p:nvSpPr>
          <p:cNvPr id="368" name="Google Shape;368;p23"/>
          <p:cNvSpPr/>
          <p:nvPr/>
        </p:nvSpPr>
        <p:spPr>
          <a:xfrm>
            <a:off x="10361194" y="4042610"/>
            <a:ext cx="685800" cy="685800"/>
          </a:xfrm>
          <a:prstGeom prst="ellipse">
            <a:avLst/>
          </a:prstGeom>
          <a:solidFill>
            <a:schemeClr val="accent1"/>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Verdana"/>
                <a:ea typeface="Verdana"/>
                <a:cs typeface="Verdana"/>
                <a:sym typeface="Verdana"/>
              </a:rPr>
              <a:t>2</a:t>
            </a:r>
            <a:endParaRPr b="1" sz="2800">
              <a:solidFill>
                <a:schemeClr val="lt1"/>
              </a:solidFill>
              <a:latin typeface="Verdana"/>
              <a:ea typeface="Verdana"/>
              <a:cs typeface="Verdana"/>
              <a:sym typeface="Verdana"/>
            </a:endParaRPr>
          </a:p>
        </p:txBody>
      </p:sp>
      <p:sp>
        <p:nvSpPr>
          <p:cNvPr id="369" name="Google Shape;369;p23"/>
          <p:cNvSpPr/>
          <p:nvPr/>
        </p:nvSpPr>
        <p:spPr>
          <a:xfrm>
            <a:off x="10361194" y="5185610"/>
            <a:ext cx="685800" cy="685800"/>
          </a:xfrm>
          <a:prstGeom prst="ellipse">
            <a:avLst/>
          </a:prstGeom>
          <a:solidFill>
            <a:schemeClr val="accent1"/>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Verdana"/>
                <a:ea typeface="Verdana"/>
                <a:cs typeface="Verdana"/>
                <a:sym typeface="Verdana"/>
              </a:rPr>
              <a:t>3</a:t>
            </a:r>
            <a:endParaRPr b="1" sz="2800">
              <a:solidFill>
                <a:schemeClr val="lt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24"/>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User Story</a:t>
            </a:r>
            <a:endParaRPr/>
          </a:p>
        </p:txBody>
      </p:sp>
      <p:sp>
        <p:nvSpPr>
          <p:cNvPr id="378" name="Google Shape;378;p24"/>
          <p:cNvSpPr txBox="1"/>
          <p:nvPr>
            <p:ph idx="1" type="body"/>
          </p:nvPr>
        </p:nvSpPr>
        <p:spPr>
          <a:xfrm>
            <a:off x="1828800" y="1143000"/>
            <a:ext cx="8229600" cy="1600200"/>
          </a:xfrm>
          <a:prstGeom prst="rect">
            <a:avLst/>
          </a:prstGeom>
          <a:noFill/>
          <a:ln>
            <a:noFill/>
          </a:ln>
        </p:spPr>
        <p:txBody>
          <a:bodyPr anchorCtr="0" anchor="t" bIns="45700" lIns="91425" spcFirstLastPara="1" rIns="91425" wrap="square" tIns="45700">
            <a:normAutofit/>
          </a:bodyPr>
          <a:lstStyle/>
          <a:p>
            <a:pPr indent="-266700" lvl="0" marL="266700" rtl="0" algn="ctr">
              <a:lnSpc>
                <a:spcPct val="150000"/>
              </a:lnSpc>
              <a:spcBef>
                <a:spcPts val="0"/>
              </a:spcBef>
              <a:spcAft>
                <a:spcPts val="0"/>
              </a:spcAft>
              <a:buClr>
                <a:schemeClr val="dk1"/>
              </a:buClr>
              <a:buSzPts val="3330"/>
              <a:buNone/>
            </a:pPr>
            <a:r>
              <a:rPr lang="en-US" sz="3330"/>
              <a:t>Як </a:t>
            </a:r>
            <a:r>
              <a:rPr b="1" lang="en-US" sz="3330"/>
              <a:t>&lt;тип користувача&gt;</a:t>
            </a:r>
            <a:r>
              <a:rPr lang="en-US" sz="3330"/>
              <a:t>, я можу </a:t>
            </a:r>
            <a:r>
              <a:rPr b="1" lang="en-US" sz="3330"/>
              <a:t>&lt;ціль&gt;</a:t>
            </a:r>
            <a:r>
              <a:rPr lang="en-US" sz="3330"/>
              <a:t> для того щоб </a:t>
            </a:r>
            <a:r>
              <a:rPr b="1" lang="en-US" sz="3330"/>
              <a:t>&lt;причина&gt;</a:t>
            </a:r>
            <a:endParaRPr/>
          </a:p>
          <a:p>
            <a:pPr indent="0" lvl="0" marL="0" rtl="0" algn="l">
              <a:lnSpc>
                <a:spcPct val="150000"/>
              </a:lnSpc>
              <a:spcBef>
                <a:spcPts val="1000"/>
              </a:spcBef>
              <a:spcAft>
                <a:spcPts val="0"/>
              </a:spcAft>
              <a:buClr>
                <a:schemeClr val="dk1"/>
              </a:buClr>
              <a:buSzPts val="2590"/>
              <a:buNone/>
            </a:pPr>
            <a:r>
              <a:t/>
            </a:r>
            <a:endParaRPr sz="2590"/>
          </a:p>
        </p:txBody>
      </p:sp>
      <p:sp>
        <p:nvSpPr>
          <p:cNvPr id="379" name="Google Shape;379;p24"/>
          <p:cNvSpPr/>
          <p:nvPr/>
        </p:nvSpPr>
        <p:spPr>
          <a:xfrm>
            <a:off x="3124200" y="4648201"/>
            <a:ext cx="3200400" cy="1385455"/>
          </a:xfrm>
          <a:prstGeom prst="foldedCorner">
            <a:avLst>
              <a:gd fmla="val 16667" name="adj"/>
            </a:avLst>
          </a:prstGeom>
          <a:solidFill>
            <a:srgbClr val="BBD6EE"/>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Як гість, я хочу мати можливість слухати музику для танцювання</a:t>
            </a:r>
            <a:endParaRPr sz="2000">
              <a:solidFill>
                <a:schemeClr val="dk1"/>
              </a:solidFill>
              <a:latin typeface="Quattrocento Sans"/>
              <a:ea typeface="Quattrocento Sans"/>
              <a:cs typeface="Quattrocento Sans"/>
              <a:sym typeface="Quattrocento Sans"/>
            </a:endParaRPr>
          </a:p>
        </p:txBody>
      </p:sp>
      <p:sp>
        <p:nvSpPr>
          <p:cNvPr id="380" name="Google Shape;380;p24"/>
          <p:cNvSpPr/>
          <p:nvPr/>
        </p:nvSpPr>
        <p:spPr>
          <a:xfrm>
            <a:off x="6553200" y="3429000"/>
            <a:ext cx="3581400" cy="1448430"/>
          </a:xfrm>
          <a:prstGeom prst="foldedCorner">
            <a:avLst>
              <a:gd fmla="val 16667" name="adj"/>
            </a:avLst>
          </a:prstGeom>
          <a:solidFill>
            <a:srgbClr val="BBD6EE"/>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Як власник будинку, я хочу мати новорічну ялинку у вітальні для святкування Різдва</a:t>
            </a:r>
            <a:endParaRPr sz="2000">
              <a:solidFill>
                <a:schemeClr val="dk1"/>
              </a:solidFill>
              <a:latin typeface="Quattrocento Sans"/>
              <a:ea typeface="Quattrocento Sans"/>
              <a:cs typeface="Quattrocento Sans"/>
              <a:sym typeface="Quattrocento Sans"/>
            </a:endParaRPr>
          </a:p>
        </p:txBody>
      </p:sp>
      <p:sp>
        <p:nvSpPr>
          <p:cNvPr id="381" name="Google Shape;381;p24"/>
          <p:cNvSpPr/>
          <p:nvPr/>
        </p:nvSpPr>
        <p:spPr>
          <a:xfrm>
            <a:off x="1523999" y="3034461"/>
            <a:ext cx="3581400" cy="1322479"/>
          </a:xfrm>
          <a:prstGeom prst="foldedCorner">
            <a:avLst>
              <a:gd fmla="val 16667" name="adj"/>
            </a:avLst>
          </a:prstGeom>
          <a:solidFill>
            <a:srgbClr val="BBD6EE"/>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Як гість, я хочу мати місця для сидіння для того, щоб відпочивати підчас святкування</a:t>
            </a:r>
            <a:endParaRPr sz="20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5"/>
          <p:cNvPicPr preferRelativeResize="0"/>
          <p:nvPr/>
        </p:nvPicPr>
        <p:blipFill rotWithShape="1">
          <a:blip r:embed="rId3">
            <a:alphaModFix/>
          </a:blip>
          <a:srcRect b="0" l="0" r="0" t="0"/>
          <a:stretch/>
        </p:blipFill>
        <p:spPr>
          <a:xfrm rot="3307683">
            <a:off x="6442365" y="1532048"/>
            <a:ext cx="3955315" cy="2379882"/>
          </a:xfrm>
          <a:prstGeom prst="rect">
            <a:avLst/>
          </a:prstGeom>
          <a:noFill/>
          <a:ln>
            <a:noFill/>
          </a:ln>
        </p:spPr>
      </p:pic>
      <p:sp>
        <p:nvSpPr>
          <p:cNvPr id="389" name="Google Shape;389;p25"/>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25"/>
          <p:cNvSpPr txBox="1"/>
          <p:nvPr>
            <p:ph type="title"/>
          </p:nvPr>
        </p:nvSpPr>
        <p:spPr>
          <a:xfrm>
            <a:off x="307200" y="0"/>
            <a:ext cx="109728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17EB8"/>
              </a:buClr>
              <a:buSzPts val="4400"/>
              <a:buFont typeface="Quattrocento Sans"/>
              <a:buNone/>
            </a:pPr>
            <a:r>
              <a:rPr lang="en-US"/>
              <a:t>Визначення ”Зроблено ” </a:t>
            </a:r>
            <a:r>
              <a:rPr lang="en-US" sz="3600"/>
              <a:t>(Definition of “Done”)</a:t>
            </a:r>
            <a:endParaRPr/>
          </a:p>
        </p:txBody>
      </p:sp>
      <p:sp>
        <p:nvSpPr>
          <p:cNvPr id="391" name="Google Shape;391;p25"/>
          <p:cNvSpPr txBox="1"/>
          <p:nvPr>
            <p:ph idx="1" type="body"/>
          </p:nvPr>
        </p:nvSpPr>
        <p:spPr>
          <a:xfrm>
            <a:off x="1360197" y="1176337"/>
            <a:ext cx="8229600" cy="990600"/>
          </a:xfrm>
          <a:prstGeom prst="rect">
            <a:avLst/>
          </a:prstGeom>
          <a:noFill/>
          <a:ln>
            <a:noFill/>
          </a:ln>
        </p:spPr>
        <p:txBody>
          <a:bodyPr anchorCtr="0" anchor="t" bIns="45700" lIns="91425" spcFirstLastPara="1" rIns="91425" wrap="square" tIns="45700">
            <a:noAutofit/>
          </a:bodyPr>
          <a:lstStyle/>
          <a:p>
            <a:pPr indent="-266700" lvl="0" marL="266700" rtl="0" algn="l">
              <a:lnSpc>
                <a:spcPct val="150000"/>
              </a:lnSpc>
              <a:spcBef>
                <a:spcPts val="0"/>
              </a:spcBef>
              <a:spcAft>
                <a:spcPts val="0"/>
              </a:spcAft>
              <a:buClr>
                <a:schemeClr val="dk1"/>
              </a:buClr>
              <a:buSzPts val="2000"/>
              <a:buNone/>
            </a:pPr>
            <a:r>
              <a:rPr b="1" lang="en-US" sz="2000"/>
              <a:t>Заплановане завдання вважається зробленим, якщо до кінця спрінта:</a:t>
            </a:r>
            <a:endParaRPr b="1" sz="2000"/>
          </a:p>
          <a:p>
            <a:pPr indent="-266700" lvl="0" marL="266700" rtl="0" algn="l">
              <a:lnSpc>
                <a:spcPct val="150000"/>
              </a:lnSpc>
              <a:spcBef>
                <a:spcPts val="1000"/>
              </a:spcBef>
              <a:spcAft>
                <a:spcPts val="0"/>
              </a:spcAft>
              <a:buClr>
                <a:schemeClr val="dk1"/>
              </a:buClr>
              <a:buSzPts val="2000"/>
              <a:buNone/>
            </a:pPr>
            <a:r>
              <a:t/>
            </a:r>
            <a:endParaRPr b="1" sz="2000"/>
          </a:p>
        </p:txBody>
      </p:sp>
      <p:sp>
        <p:nvSpPr>
          <p:cNvPr id="392" name="Google Shape;392;p25"/>
          <p:cNvSpPr txBox="1"/>
          <p:nvPr/>
        </p:nvSpPr>
        <p:spPr>
          <a:xfrm>
            <a:off x="1764159" y="1805414"/>
            <a:ext cx="8229600" cy="3505200"/>
          </a:xfrm>
          <a:prstGeom prst="rect">
            <a:avLst/>
          </a:prstGeom>
          <a:noFill/>
          <a:ln>
            <a:noFill/>
          </a:ln>
        </p:spPr>
        <p:txBody>
          <a:bodyPr anchorCtr="0" anchor="t" bIns="45700" lIns="91425" spcFirstLastPara="1" rIns="91425" wrap="square" tIns="45700">
            <a:noAutofit/>
          </a:bodyPr>
          <a:lstStyle/>
          <a:p>
            <a:pPr indent="-266700" lvl="0" marL="266700" marR="0" rtl="0" algn="l">
              <a:lnSpc>
                <a:spcPct val="17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Запрограмована / реалізоване</a:t>
            </a:r>
            <a:endParaRPr sz="1800">
              <a:solidFill>
                <a:schemeClr val="dk1"/>
              </a:solidFill>
              <a:latin typeface="Quattrocento Sans"/>
              <a:ea typeface="Quattrocento Sans"/>
              <a:cs typeface="Quattrocento Sans"/>
              <a:sym typeface="Quattrocento Sans"/>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Пройшло парне рев’ю</a:t>
            </a:r>
            <a:endParaRPr sz="1800">
              <a:solidFill>
                <a:schemeClr val="dk1"/>
              </a:solidFill>
              <a:latin typeface="Quattrocento Sans"/>
              <a:ea typeface="Quattrocento Sans"/>
              <a:cs typeface="Quattrocento Sans"/>
              <a:sym typeface="Quattrocento Sans"/>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Код працює  з поточною версією  </a:t>
            </a:r>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Код коментований і пройшов перевірку на якість </a:t>
            </a:r>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Всі тести оновлені і виконуються без помилок</a:t>
            </a:r>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Усі критичні та блокуючі помилки знайдені, виправлені та перевірені</a:t>
            </a:r>
            <a:endParaRPr/>
          </a:p>
          <a:p>
            <a:pPr indent="-266700" lvl="0" marL="266700" marR="0" rtl="0" algn="l">
              <a:lnSpc>
                <a:spcPct val="170000"/>
              </a:lnSpc>
              <a:spcBef>
                <a:spcPts val="3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Модульні тести написані та пройдені</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26"/>
          <p:cNvSpPr txBox="1"/>
          <p:nvPr/>
        </p:nvSpPr>
        <p:spPr>
          <a:xfrm>
            <a:off x="1981200" y="12700"/>
            <a:ext cx="8229600" cy="914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017EB8"/>
              </a:buClr>
              <a:buSzPts val="4000"/>
              <a:buFont typeface="Quattrocento Sans"/>
              <a:buNone/>
            </a:pPr>
            <a:r>
              <a:rPr b="0" lang="en-US" sz="4000">
                <a:solidFill>
                  <a:srgbClr val="017EB8"/>
                </a:solidFill>
                <a:latin typeface="Quattrocento Sans"/>
                <a:ea typeface="Quattrocento Sans"/>
                <a:cs typeface="Quattrocento Sans"/>
                <a:sym typeface="Quattrocento Sans"/>
              </a:rPr>
              <a:t>SCRUM</a:t>
            </a:r>
            <a:endParaRPr/>
          </a:p>
        </p:txBody>
      </p:sp>
      <p:sp>
        <p:nvSpPr>
          <p:cNvPr id="401" name="Google Shape;401;p26"/>
          <p:cNvSpPr txBox="1"/>
          <p:nvPr/>
        </p:nvSpPr>
        <p:spPr>
          <a:xfrm>
            <a:off x="1905000" y="1905000"/>
            <a:ext cx="4191000" cy="4648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Великий акцент на роботі в команді</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Команда навчається та розробляє у процесі, команда стає автономною та прагне до досконалості</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Ітеративна модель, що націлена на доставку продукту кожного спринту</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Часті та пізні зміни вітаються</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Створює відкрите середовище та заохочує негайний відгук</a:t>
            </a:r>
            <a:endParaRPr/>
          </a:p>
        </p:txBody>
      </p:sp>
      <p:sp>
        <p:nvSpPr>
          <p:cNvPr id="402" name="Google Shape;402;p26"/>
          <p:cNvSpPr txBox="1"/>
          <p:nvPr/>
        </p:nvSpPr>
        <p:spPr>
          <a:xfrm>
            <a:off x="6096000" y="1981200"/>
            <a:ext cx="4114800" cy="396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Основна передумова - команда віддана (свідомо) проекту. Якщо команда не комітається, процес не працює</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Розмір команди обмежений</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Повинна бути підтримка на досвід</a:t>
            </a:r>
            <a:endParaRPr/>
          </a:p>
          <a:p>
            <a:pPr indent="-342900" lvl="0" marL="342900" marR="0" rtl="0" algn="l">
              <a:spcBef>
                <a:spcPts val="156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Рівень комфорту керівництва при делегуванні завдань</a:t>
            </a:r>
            <a:endParaRPr/>
          </a:p>
        </p:txBody>
      </p:sp>
      <p:pic>
        <p:nvPicPr>
          <p:cNvPr id="403" name="Google Shape;403;p26"/>
          <p:cNvPicPr preferRelativeResize="0"/>
          <p:nvPr/>
        </p:nvPicPr>
        <p:blipFill rotWithShape="1">
          <a:blip r:embed="rId3">
            <a:alphaModFix/>
          </a:blip>
          <a:srcRect b="0" l="0" r="0" t="0"/>
          <a:stretch/>
        </p:blipFill>
        <p:spPr>
          <a:xfrm>
            <a:off x="3620564" y="914401"/>
            <a:ext cx="656518" cy="694987"/>
          </a:xfrm>
          <a:prstGeom prst="rect">
            <a:avLst/>
          </a:prstGeom>
          <a:noFill/>
          <a:ln>
            <a:noFill/>
          </a:ln>
        </p:spPr>
      </p:pic>
      <p:pic>
        <p:nvPicPr>
          <p:cNvPr id="404" name="Google Shape;404;p26"/>
          <p:cNvPicPr preferRelativeResize="0"/>
          <p:nvPr/>
        </p:nvPicPr>
        <p:blipFill rotWithShape="1">
          <a:blip r:embed="rId4">
            <a:alphaModFix/>
          </a:blip>
          <a:srcRect b="0" l="0" r="0" t="0"/>
          <a:stretch/>
        </p:blipFill>
        <p:spPr>
          <a:xfrm>
            <a:off x="7696201" y="960482"/>
            <a:ext cx="688697" cy="7159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7"/>
          <p:cNvSpPr txBox="1"/>
          <p:nvPr>
            <p:ph type="title"/>
          </p:nvPr>
        </p:nvSpPr>
        <p:spPr>
          <a:xfrm>
            <a:off x="477592" y="2234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4000"/>
              <a:buFont typeface="Calibri"/>
              <a:buNone/>
            </a:pPr>
            <a:r>
              <a:rPr b="1" lang="en-US" sz="4000">
                <a:solidFill>
                  <a:srgbClr val="9CC2E5"/>
                </a:solidFill>
              </a:rPr>
              <a:t>Екстремальне програмування(XP)</a:t>
            </a:r>
            <a:endParaRPr/>
          </a:p>
        </p:txBody>
      </p:sp>
      <p:pic>
        <p:nvPicPr>
          <p:cNvPr id="411" name="Google Shape;411;p27"/>
          <p:cNvPicPr preferRelativeResize="0"/>
          <p:nvPr>
            <p:ph idx="1" type="body"/>
          </p:nvPr>
        </p:nvPicPr>
        <p:blipFill rotWithShape="1">
          <a:blip r:embed="rId3">
            <a:alphaModFix/>
          </a:blip>
          <a:srcRect b="0" l="0" r="0" t="0"/>
          <a:stretch/>
        </p:blipFill>
        <p:spPr>
          <a:xfrm>
            <a:off x="6591837" y="1661375"/>
            <a:ext cx="3989388" cy="3989388"/>
          </a:xfrm>
          <a:prstGeom prst="rect">
            <a:avLst/>
          </a:prstGeom>
          <a:noFill/>
          <a:ln>
            <a:noFill/>
          </a:ln>
        </p:spPr>
      </p:pic>
      <p:sp>
        <p:nvSpPr>
          <p:cNvPr id="412" name="Google Shape;412;p27"/>
          <p:cNvSpPr/>
          <p:nvPr/>
        </p:nvSpPr>
        <p:spPr>
          <a:xfrm>
            <a:off x="953036" y="1775139"/>
            <a:ext cx="457200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Екстремальне програмування (XP)</a:t>
            </a:r>
            <a:r>
              <a:rPr lang="en-US" sz="1800">
                <a:solidFill>
                  <a:schemeClr val="dk1"/>
                </a:solidFill>
                <a:latin typeface="Calibri"/>
                <a:ea typeface="Calibri"/>
                <a:cs typeface="Calibri"/>
                <a:sym typeface="Calibri"/>
              </a:rPr>
              <a:t> - це методологія розробки програмного забезпечення, яка призначена для поліпшення якості програмного забезпечення та реагування на мінливі вимоги замовника.</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Це підтип agile методології,  пропагує часті "релізи" в короткі цикли розробки (таймбокси), що має на меті підвищення продуктивності та запровадження точок, де можуть бути прийняті нові вимоги замовника.</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8"/>
          <p:cNvSpPr txBox="1"/>
          <p:nvPr>
            <p:ph type="title"/>
          </p:nvPr>
        </p:nvSpPr>
        <p:spPr>
          <a:xfrm>
            <a:off x="12879"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4400"/>
              <a:buFont typeface="Calibri"/>
              <a:buNone/>
            </a:pPr>
            <a:r>
              <a:rPr lang="en-US">
                <a:solidFill>
                  <a:srgbClr val="9CC2E5"/>
                </a:solidFill>
              </a:rPr>
              <a:t>Scrum і Kanban</a:t>
            </a:r>
            <a:endParaRPr/>
          </a:p>
        </p:txBody>
      </p:sp>
      <p:pic>
        <p:nvPicPr>
          <p:cNvPr id="418" name="Google Shape;418;p28"/>
          <p:cNvPicPr preferRelativeResize="0"/>
          <p:nvPr/>
        </p:nvPicPr>
        <p:blipFill rotWithShape="1">
          <a:blip r:embed="rId3">
            <a:alphaModFix/>
          </a:blip>
          <a:srcRect b="0" l="0" r="0" t="0"/>
          <a:stretch/>
        </p:blipFill>
        <p:spPr>
          <a:xfrm>
            <a:off x="2745903" y="606011"/>
            <a:ext cx="5841041" cy="57267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9"/>
          <p:cNvSpPr txBox="1"/>
          <p:nvPr>
            <p:ph idx="4294967295" type="title"/>
          </p:nvPr>
        </p:nvSpPr>
        <p:spPr>
          <a:xfrm>
            <a:off x="1828800" y="1049974"/>
            <a:ext cx="8610600" cy="49244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lang="en-US" sz="2600"/>
              <a:t>?Питання?</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889715" y="-21879"/>
            <a:ext cx="1102162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Для чого потрібен SDLC?</a:t>
            </a:r>
            <a:endParaRPr/>
          </a:p>
        </p:txBody>
      </p:sp>
      <p:sp>
        <p:nvSpPr>
          <p:cNvPr id="117" name="Google Shape;117;p3"/>
          <p:cNvSpPr txBox="1"/>
          <p:nvPr>
            <p:ph idx="1" type="body"/>
          </p:nvPr>
        </p:nvSpPr>
        <p:spPr>
          <a:xfrm>
            <a:off x="7136509" y="959999"/>
            <a:ext cx="4774834" cy="373133"/>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rgbClr val="FF0000"/>
              </a:buClr>
              <a:buSzPts val="1960"/>
              <a:buNone/>
            </a:pPr>
            <a:r>
              <a:rPr lang="en-US" sz="1960">
                <a:solidFill>
                  <a:srgbClr val="FF0000"/>
                </a:solidFill>
              </a:rPr>
              <a:t>Software Development is not just “coding”. </a:t>
            </a:r>
            <a:endParaRPr/>
          </a:p>
        </p:txBody>
      </p:sp>
      <p:sp>
        <p:nvSpPr>
          <p:cNvPr id="118" name="Google Shape;118;p3"/>
          <p:cNvSpPr txBox="1"/>
          <p:nvPr/>
        </p:nvSpPr>
        <p:spPr>
          <a:xfrm>
            <a:off x="6830291" y="2026504"/>
            <a:ext cx="2438400" cy="707886"/>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112713" lvl="0" marL="112713" marR="0" rtl="0" algn="l">
              <a:spcBef>
                <a:spcPts val="0"/>
              </a:spcBef>
              <a:spcAft>
                <a:spcPts val="0"/>
              </a:spcAft>
              <a:buNone/>
            </a:pPr>
            <a:r>
              <a:rPr b="1" i="0" lang="en-US" sz="2000" u="none" cap="none" strike="noStrike">
                <a:solidFill>
                  <a:srgbClr val="333333"/>
                </a:solidFill>
                <a:latin typeface="Calibri"/>
                <a:ea typeface="Calibri"/>
                <a:cs typeface="Calibri"/>
                <a:sym typeface="Calibri"/>
              </a:rPr>
              <a:t>Ролі в команді розробників:</a:t>
            </a:r>
            <a:endParaRPr b="1" i="0" sz="2000" u="none" cap="none" strike="noStrike">
              <a:solidFill>
                <a:srgbClr val="333333"/>
              </a:solidFill>
              <a:latin typeface="Calibri"/>
              <a:ea typeface="Calibri"/>
              <a:cs typeface="Calibri"/>
              <a:sym typeface="Calibri"/>
            </a:endParaRPr>
          </a:p>
        </p:txBody>
      </p:sp>
      <p:sp>
        <p:nvSpPr>
          <p:cNvPr id="119" name="Google Shape;119;p3"/>
          <p:cNvSpPr txBox="1"/>
          <p:nvPr/>
        </p:nvSpPr>
        <p:spPr>
          <a:xfrm>
            <a:off x="5562600" y="3063032"/>
            <a:ext cx="2133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Software Engineer</a:t>
            </a:r>
            <a:endParaRPr/>
          </a:p>
        </p:txBody>
      </p:sp>
      <p:sp>
        <p:nvSpPr>
          <p:cNvPr id="120" name="Google Shape;120;p3"/>
          <p:cNvSpPr txBox="1"/>
          <p:nvPr/>
        </p:nvSpPr>
        <p:spPr>
          <a:xfrm>
            <a:off x="5181600" y="3593068"/>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QA Engineer</a:t>
            </a:r>
            <a:endParaRPr/>
          </a:p>
        </p:txBody>
      </p:sp>
      <p:sp>
        <p:nvSpPr>
          <p:cNvPr id="121" name="Google Shape;121;p3"/>
          <p:cNvSpPr txBox="1"/>
          <p:nvPr/>
        </p:nvSpPr>
        <p:spPr>
          <a:xfrm>
            <a:off x="5486400" y="4278868"/>
            <a:ext cx="1981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Project Manager</a:t>
            </a:r>
            <a:endParaRPr/>
          </a:p>
        </p:txBody>
      </p:sp>
      <p:sp>
        <p:nvSpPr>
          <p:cNvPr id="122" name="Google Shape;122;p3"/>
          <p:cNvSpPr txBox="1"/>
          <p:nvPr/>
        </p:nvSpPr>
        <p:spPr>
          <a:xfrm>
            <a:off x="8340436" y="2859286"/>
            <a:ext cx="2133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QA Lead</a:t>
            </a:r>
            <a:endParaRPr/>
          </a:p>
        </p:txBody>
      </p:sp>
      <p:sp>
        <p:nvSpPr>
          <p:cNvPr id="123" name="Google Shape;123;p3"/>
          <p:cNvSpPr txBox="1"/>
          <p:nvPr/>
        </p:nvSpPr>
        <p:spPr>
          <a:xfrm>
            <a:off x="9067800" y="3466440"/>
            <a:ext cx="1828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Tech Lead</a:t>
            </a:r>
            <a:endParaRPr/>
          </a:p>
        </p:txBody>
      </p:sp>
      <p:sp>
        <p:nvSpPr>
          <p:cNvPr id="124" name="Google Shape;124;p3"/>
          <p:cNvSpPr txBox="1"/>
          <p:nvPr/>
        </p:nvSpPr>
        <p:spPr>
          <a:xfrm>
            <a:off x="8534400" y="3974068"/>
            <a:ext cx="2133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Business Analyst</a:t>
            </a:r>
            <a:endParaRPr/>
          </a:p>
        </p:txBody>
      </p:sp>
      <p:sp>
        <p:nvSpPr>
          <p:cNvPr id="125" name="Google Shape;125;p3"/>
          <p:cNvSpPr txBox="1"/>
          <p:nvPr/>
        </p:nvSpPr>
        <p:spPr>
          <a:xfrm>
            <a:off x="8416636" y="4545936"/>
            <a:ext cx="2590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DevOps</a:t>
            </a:r>
            <a:endParaRPr/>
          </a:p>
        </p:txBody>
      </p:sp>
      <p:sp>
        <p:nvSpPr>
          <p:cNvPr id="126" name="Google Shape;126;p3"/>
          <p:cNvSpPr txBox="1"/>
          <p:nvPr/>
        </p:nvSpPr>
        <p:spPr>
          <a:xfrm>
            <a:off x="6248400" y="4888468"/>
            <a:ext cx="2667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Software Architect</a:t>
            </a:r>
            <a:endParaRPr/>
          </a:p>
        </p:txBody>
      </p:sp>
      <p:pic>
        <p:nvPicPr>
          <p:cNvPr id="127" name="Google Shape;127;p3"/>
          <p:cNvPicPr preferRelativeResize="0"/>
          <p:nvPr/>
        </p:nvPicPr>
        <p:blipFill rotWithShape="1">
          <a:blip r:embed="rId3">
            <a:alphaModFix/>
          </a:blip>
          <a:srcRect b="0" l="0" r="0" t="0"/>
          <a:stretch/>
        </p:blipFill>
        <p:spPr>
          <a:xfrm>
            <a:off x="7239000" y="3288269"/>
            <a:ext cx="1292924" cy="979200"/>
          </a:xfrm>
          <a:prstGeom prst="rect">
            <a:avLst/>
          </a:prstGeom>
          <a:noFill/>
          <a:ln>
            <a:noFill/>
          </a:ln>
        </p:spPr>
      </p:pic>
      <p:sp>
        <p:nvSpPr>
          <p:cNvPr id="128" name="Google Shape;128;p3"/>
          <p:cNvSpPr/>
          <p:nvPr/>
        </p:nvSpPr>
        <p:spPr>
          <a:xfrm>
            <a:off x="381000" y="1316807"/>
            <a:ext cx="4572000" cy="3859518"/>
          </a:xfrm>
          <a:prstGeom prst="rect">
            <a:avLst/>
          </a:prstGeom>
          <a:noFill/>
          <a:ln cap="flat" cmpd="sng" w="952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chemeClr val="dk1"/>
                </a:solidFill>
                <a:latin typeface="Calibri"/>
                <a:ea typeface="Calibri"/>
                <a:cs typeface="Calibri"/>
                <a:sym typeface="Calibri"/>
              </a:rPr>
              <a:t>Розробка програм (Software development) </a:t>
            </a:r>
            <a:r>
              <a:rPr b="0" i="0" lang="en-US" sz="1800" u="none" cap="none" strike="noStrike">
                <a:solidFill>
                  <a:schemeClr val="dk1"/>
                </a:solidFill>
                <a:latin typeface="Calibri"/>
                <a:ea typeface="Calibri"/>
                <a:cs typeface="Calibri"/>
                <a:sym typeface="Calibri"/>
              </a:rPr>
              <a:t>складається з таких етапів:</a:t>
            </a:r>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Аналіз проблеми</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Дослідження ринку</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Збір вимог для запропонованого бізнес рішення</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Розробка плану або дизайну для програмного рішення</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Реалізація програми</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Тестування програми</a:t>
            </a:r>
            <a:endParaRPr b="0" i="0" sz="1800" u="none" cap="none" strike="noStrike">
              <a:solidFill>
                <a:srgbClr val="000000"/>
              </a:solidFill>
              <a:latin typeface="Quattrocento Sans"/>
              <a:ea typeface="Quattrocento Sans"/>
              <a:cs typeface="Quattrocento Sans"/>
              <a:sym typeface="Quattrocento Sans"/>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Розгортання</a:t>
            </a:r>
            <a:endParaRPr/>
          </a:p>
          <a:p>
            <a:pPr indent="-285750" lvl="1" marL="628650" marR="0" rtl="0" algn="l">
              <a:spcBef>
                <a:spcPts val="360"/>
              </a:spcBef>
              <a:spcAft>
                <a:spcPts val="0"/>
              </a:spcAft>
              <a:buClr>
                <a:srgbClr val="595959"/>
              </a:buClr>
              <a:buSzPts val="1800"/>
              <a:buFont typeface="Noto Sans Symbols"/>
              <a:buChar char="▪"/>
            </a:pPr>
            <a:r>
              <a:rPr b="0" i="0" lang="en-US" sz="1800" u="none" cap="none" strike="noStrike">
                <a:solidFill>
                  <a:srgbClr val="000000"/>
                </a:solidFill>
                <a:latin typeface="Quattrocento Sans"/>
                <a:ea typeface="Quattrocento Sans"/>
                <a:cs typeface="Quattrocento Sans"/>
                <a:sym typeface="Quattrocento Sans"/>
              </a:rPr>
              <a:t>Технічне обслуговування та підтримка</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chaos.JPG" id="133" name="Google Shape;133;p4"/>
          <p:cNvPicPr preferRelativeResize="0"/>
          <p:nvPr/>
        </p:nvPicPr>
        <p:blipFill rotWithShape="1">
          <a:blip r:embed="rId3">
            <a:alphaModFix/>
          </a:blip>
          <a:srcRect b="0" l="0" r="0" t="0"/>
          <a:stretch/>
        </p:blipFill>
        <p:spPr>
          <a:xfrm>
            <a:off x="1524000" y="2694"/>
            <a:ext cx="9144000" cy="6852613"/>
          </a:xfrm>
          <a:prstGeom prst="rect">
            <a:avLst/>
          </a:prstGeom>
          <a:noFill/>
          <a:ln>
            <a:noFill/>
          </a:ln>
        </p:spPr>
      </p:pic>
      <p:sp>
        <p:nvSpPr>
          <p:cNvPr id="134" name="Google Shape;134;p4"/>
          <p:cNvSpPr txBox="1"/>
          <p:nvPr/>
        </p:nvSpPr>
        <p:spPr>
          <a:xfrm>
            <a:off x="6518857" y="466554"/>
            <a:ext cx="4531216" cy="830997"/>
          </a:xfrm>
          <a:prstGeom prst="rect">
            <a:avLst/>
          </a:prstGeom>
          <a:noFill/>
          <a:ln>
            <a:noFill/>
          </a:ln>
        </p:spPr>
        <p:txBody>
          <a:bodyPr anchorCtr="0" anchor="t" bIns="45700" lIns="91425" spcFirstLastPara="1" rIns="91425" wrap="square" tIns="45700">
            <a:spAutoFit/>
          </a:bodyPr>
          <a:lstStyle/>
          <a:p>
            <a:pPr indent="-112713" lvl="0" marL="112713" marR="0" rtl="0" algn="l">
              <a:spcBef>
                <a:spcPts val="0"/>
              </a:spcBef>
              <a:spcAft>
                <a:spcPts val="0"/>
              </a:spcAft>
              <a:buNone/>
            </a:pPr>
            <a:r>
              <a:rPr b="0" i="0" lang="en-US" sz="2400" u="none" cap="none" strike="noStrike">
                <a:solidFill>
                  <a:srgbClr val="FFFF00"/>
                </a:solidFill>
                <a:latin typeface="Calibri"/>
                <a:ea typeface="Calibri"/>
                <a:cs typeface="Calibri"/>
                <a:sym typeface="Calibri"/>
              </a:rPr>
              <a:t>Відсутність “правил” приведе до хаосу на проекті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nvSpPr>
        <p:spPr>
          <a:xfrm>
            <a:off x="914401" y="475445"/>
            <a:ext cx="98137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Calibri"/>
                <a:ea typeface="Calibri"/>
                <a:cs typeface="Calibri"/>
                <a:sym typeface="Calibri"/>
              </a:rPr>
              <a:t>Хаос може </a:t>
            </a:r>
            <a:r>
              <a:rPr lang="en-US" sz="3200">
                <a:solidFill>
                  <a:schemeClr val="dk1"/>
                </a:solidFill>
                <a:latin typeface="Calibri"/>
                <a:ea typeface="Calibri"/>
                <a:cs typeface="Calibri"/>
                <a:sym typeface="Calibri"/>
              </a:rPr>
              <a:t>призвести</a:t>
            </a:r>
            <a:r>
              <a:rPr b="0" i="0" lang="en-US" sz="3200" u="none" cap="none" strike="noStrike">
                <a:solidFill>
                  <a:schemeClr val="dk1"/>
                </a:solidFill>
                <a:latin typeface="Calibri"/>
                <a:ea typeface="Calibri"/>
                <a:cs typeface="Calibri"/>
                <a:sym typeface="Calibri"/>
              </a:rPr>
              <a:t> до непередбачуваних результатів</a:t>
            </a:r>
            <a:endParaRPr b="0" i="0" sz="3200" u="none" cap="none" strike="noStrike">
              <a:solidFill>
                <a:schemeClr val="dk1"/>
              </a:solidFill>
              <a:latin typeface="Calibri"/>
              <a:ea typeface="Calibri"/>
              <a:cs typeface="Calibri"/>
              <a:sym typeface="Calibri"/>
            </a:endParaRPr>
          </a:p>
        </p:txBody>
      </p:sp>
      <p:pic>
        <p:nvPicPr>
          <p:cNvPr descr="sdlc-big-chaos.jpg" id="141" name="Google Shape;141;p5"/>
          <p:cNvPicPr preferRelativeResize="0"/>
          <p:nvPr/>
        </p:nvPicPr>
        <p:blipFill rotWithShape="1">
          <a:blip r:embed="rId3">
            <a:alphaModFix/>
          </a:blip>
          <a:srcRect b="0" l="0" r="0" t="0"/>
          <a:stretch/>
        </p:blipFill>
        <p:spPr>
          <a:xfrm>
            <a:off x="2743200" y="1447800"/>
            <a:ext cx="6629400" cy="497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 name="Google Shape;149;p6"/>
          <p:cNvSpPr txBox="1"/>
          <p:nvPr/>
        </p:nvSpPr>
        <p:spPr>
          <a:xfrm>
            <a:off x="373293" y="17058"/>
            <a:ext cx="8229600" cy="914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017EB8"/>
              </a:buClr>
              <a:buSzPts val="4000"/>
              <a:buFont typeface="Quattrocento Sans"/>
              <a:buNone/>
            </a:pPr>
            <a:r>
              <a:rPr b="0" i="0" lang="en-US" sz="4000" u="none" cap="none" strike="noStrike">
                <a:solidFill>
                  <a:srgbClr val="017EB8"/>
                </a:solidFill>
                <a:latin typeface="Quattrocento Sans"/>
                <a:ea typeface="Quattrocento Sans"/>
                <a:cs typeface="Quattrocento Sans"/>
                <a:sym typeface="Quattrocento Sans"/>
              </a:rPr>
              <a:t>Що таке якість?</a:t>
            </a:r>
            <a:endParaRPr b="0" i="0" sz="4000" u="none" cap="none" strike="noStrike">
              <a:solidFill>
                <a:srgbClr val="017EB8"/>
              </a:solidFill>
              <a:latin typeface="Quattrocento Sans"/>
              <a:ea typeface="Quattrocento Sans"/>
              <a:cs typeface="Quattrocento Sans"/>
              <a:sym typeface="Quattrocento Sans"/>
            </a:endParaRPr>
          </a:p>
        </p:txBody>
      </p:sp>
      <p:sp>
        <p:nvSpPr>
          <p:cNvPr id="150" name="Google Shape;150;p6"/>
          <p:cNvSpPr txBox="1"/>
          <p:nvPr/>
        </p:nvSpPr>
        <p:spPr>
          <a:xfrm>
            <a:off x="6742763" y="5971402"/>
            <a:ext cx="288787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Calibri"/>
                <a:ea typeface="Calibri"/>
                <a:cs typeface="Calibri"/>
                <a:sym typeface="Calibri"/>
              </a:rPr>
              <a:t>European Headquarters – Lviv, Ukraine</a:t>
            </a:r>
            <a:endParaRPr/>
          </a:p>
        </p:txBody>
      </p:sp>
      <p:sp>
        <p:nvSpPr>
          <p:cNvPr id="151" name="Google Shape;151;p6"/>
          <p:cNvSpPr/>
          <p:nvPr/>
        </p:nvSpPr>
        <p:spPr>
          <a:xfrm>
            <a:off x="1096307" y="1150849"/>
            <a:ext cx="9999385" cy="2062103"/>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Quattrocento Sans"/>
                <a:ea typeface="Quattrocento Sans"/>
                <a:cs typeface="Quattrocento Sans"/>
                <a:sym typeface="Quattrocento Sans"/>
              </a:rPr>
              <a:t>Якість:</a:t>
            </a:r>
            <a:r>
              <a:rPr b="0" i="0" lang="en-US" sz="3200" u="none" cap="none" strike="noStrike">
                <a:solidFill>
                  <a:schemeClr val="dk1"/>
                </a:solidFill>
                <a:latin typeface="Quattrocento Sans"/>
                <a:ea typeface="Quattrocento Sans"/>
                <a:cs typeface="Quattrocento Sans"/>
                <a:sym typeface="Quattrocento Sans"/>
              </a:rPr>
              <a:t> </a:t>
            </a:r>
            <a:r>
              <a:rPr lang="en-US" sz="3200">
                <a:solidFill>
                  <a:schemeClr val="dk1"/>
                </a:solidFill>
                <a:latin typeface="Quattrocento Sans"/>
                <a:ea typeface="Quattrocento Sans"/>
                <a:cs typeface="Quattrocento Sans"/>
                <a:sym typeface="Quattrocento Sans"/>
              </a:rPr>
              <a:t>наскільки</a:t>
            </a:r>
            <a:r>
              <a:rPr b="0" i="0" lang="en-US" sz="3200" u="none" cap="none" strike="noStrike">
                <a:solidFill>
                  <a:schemeClr val="dk1"/>
                </a:solidFill>
                <a:latin typeface="Quattrocento Sans"/>
                <a:ea typeface="Quattrocento Sans"/>
                <a:cs typeface="Quattrocento Sans"/>
                <a:sym typeface="Quattrocento Sans"/>
              </a:rPr>
              <a:t> система, компонента чи процес відповідає: </a:t>
            </a:r>
            <a:endParaRPr/>
          </a:p>
          <a:p>
            <a:pPr indent="0" lvl="0" marL="0" marR="0" rtl="0" algn="l">
              <a:spcBef>
                <a:spcPts val="0"/>
              </a:spcBef>
              <a:spcAft>
                <a:spcPts val="0"/>
              </a:spcAft>
              <a:buNone/>
            </a:pPr>
            <a:r>
              <a:rPr lang="en-US" sz="3200">
                <a:solidFill>
                  <a:schemeClr val="dk1"/>
                </a:solidFill>
                <a:latin typeface="Quattrocento Sans"/>
                <a:ea typeface="Quattrocento Sans"/>
                <a:cs typeface="Quattrocento Sans"/>
                <a:sym typeface="Quattrocento Sans"/>
              </a:rPr>
              <a:t>- </a:t>
            </a:r>
            <a:r>
              <a:rPr i="1" lang="en-US" sz="3200">
                <a:solidFill>
                  <a:schemeClr val="dk1"/>
                </a:solidFill>
                <a:latin typeface="Quattrocento Sans"/>
                <a:ea typeface="Quattrocento Sans"/>
                <a:cs typeface="Quattrocento Sans"/>
                <a:sym typeface="Quattrocento Sans"/>
              </a:rPr>
              <a:t>визначеним вимогам</a:t>
            </a:r>
            <a:endParaRPr/>
          </a:p>
          <a:p>
            <a:pPr indent="0" lvl="0" marL="0" marR="0" rtl="0" algn="l">
              <a:spcBef>
                <a:spcPts val="0"/>
              </a:spcBef>
              <a:spcAft>
                <a:spcPts val="0"/>
              </a:spcAft>
              <a:buNone/>
            </a:pPr>
            <a:r>
              <a:rPr lang="en-US" sz="3200">
                <a:solidFill>
                  <a:schemeClr val="dk1"/>
                </a:solidFill>
                <a:latin typeface="Quattrocento Sans"/>
                <a:ea typeface="Quattrocento Sans"/>
                <a:cs typeface="Quattrocento Sans"/>
                <a:sym typeface="Quattrocento Sans"/>
              </a:rPr>
              <a:t>- </a:t>
            </a:r>
            <a:r>
              <a:rPr i="1" lang="en-US" sz="3200">
                <a:solidFill>
                  <a:schemeClr val="dk1"/>
                </a:solidFill>
                <a:latin typeface="Quattrocento Sans"/>
                <a:ea typeface="Quattrocento Sans"/>
                <a:cs typeface="Quattrocento Sans"/>
                <a:sym typeface="Quattrocento Sans"/>
              </a:rPr>
              <a:t>потребам чи очікуванням клієнта та користувача</a:t>
            </a:r>
            <a:endParaRPr/>
          </a:p>
        </p:txBody>
      </p:sp>
      <p:sp>
        <p:nvSpPr>
          <p:cNvPr id="152" name="Google Shape;152;p6"/>
          <p:cNvSpPr/>
          <p:nvPr/>
        </p:nvSpPr>
        <p:spPr>
          <a:xfrm>
            <a:off x="1096307" y="3651735"/>
            <a:ext cx="7848600" cy="1477328"/>
          </a:xfrm>
          <a:prstGeom prst="rect">
            <a:avLst/>
          </a:prstGeom>
          <a:noFill/>
          <a:ln cap="flat" cmpd="sng" w="9525">
            <a:solidFill>
              <a:srgbClr val="FFFF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Quattrocento Sans"/>
                <a:ea typeface="Quattrocento Sans"/>
                <a:cs typeface="Quattrocento Sans"/>
                <a:sym typeface="Quattrocento Sans"/>
              </a:rPr>
              <a:t>Якісний продукт - </a:t>
            </a:r>
            <a:r>
              <a:rPr lang="en-US" sz="3000">
                <a:solidFill>
                  <a:schemeClr val="dk1"/>
                </a:solidFill>
                <a:latin typeface="Quattrocento Sans"/>
                <a:ea typeface="Quattrocento Sans"/>
                <a:cs typeface="Quattrocento Sans"/>
                <a:sym typeface="Quattrocento Sans"/>
              </a:rPr>
              <a:t>означає, що проект був завершений вчасно, у повному обсязі і за узгоджений бюджет</a:t>
            </a:r>
            <a:endParaRPr sz="3000">
              <a:solidFill>
                <a:schemeClr val="dk1"/>
              </a:solidFill>
              <a:latin typeface="Quattrocento Sans"/>
              <a:ea typeface="Quattrocento Sans"/>
              <a:cs typeface="Quattrocento Sans"/>
              <a:sym typeface="Quattrocento Sans"/>
            </a:endParaRPr>
          </a:p>
        </p:txBody>
      </p:sp>
      <p:pic>
        <p:nvPicPr>
          <p:cNvPr id="153" name="Google Shape;153;p6"/>
          <p:cNvPicPr preferRelativeResize="0"/>
          <p:nvPr/>
        </p:nvPicPr>
        <p:blipFill rotWithShape="1">
          <a:blip r:embed="rId3">
            <a:alphaModFix/>
          </a:blip>
          <a:srcRect b="0" l="0" r="0" t="0"/>
          <a:stretch/>
        </p:blipFill>
        <p:spPr>
          <a:xfrm>
            <a:off x="9422837" y="4087229"/>
            <a:ext cx="2143125"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idx="12" type="sldNum"/>
          </p:nvPr>
        </p:nvSpPr>
        <p:spPr>
          <a:xfrm>
            <a:off x="9072000" y="6444000"/>
            <a:ext cx="2844800" cy="360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1" name="Google Shape;161;p7"/>
          <p:cNvPicPr preferRelativeResize="0"/>
          <p:nvPr/>
        </p:nvPicPr>
        <p:blipFill rotWithShape="1">
          <a:blip r:embed="rId3">
            <a:alphaModFix/>
          </a:blip>
          <a:srcRect b="0" l="0" r="0" t="0"/>
          <a:stretch/>
        </p:blipFill>
        <p:spPr>
          <a:xfrm>
            <a:off x="7548562" y="2590801"/>
            <a:ext cx="1354911" cy="1659075"/>
          </a:xfrm>
          <a:prstGeom prst="rect">
            <a:avLst/>
          </a:prstGeom>
          <a:noFill/>
          <a:ln>
            <a:noFill/>
          </a:ln>
        </p:spPr>
      </p:pic>
      <p:pic>
        <p:nvPicPr>
          <p:cNvPr id="162" name="Google Shape;162;p7"/>
          <p:cNvPicPr preferRelativeResize="0"/>
          <p:nvPr/>
        </p:nvPicPr>
        <p:blipFill rotWithShape="1">
          <a:blip r:embed="rId4">
            <a:alphaModFix/>
          </a:blip>
          <a:srcRect b="0" l="0" r="0" t="0"/>
          <a:stretch/>
        </p:blipFill>
        <p:spPr>
          <a:xfrm>
            <a:off x="6437587" y="3420337"/>
            <a:ext cx="1476375" cy="1428750"/>
          </a:xfrm>
          <a:prstGeom prst="rect">
            <a:avLst/>
          </a:prstGeom>
          <a:noFill/>
          <a:ln>
            <a:noFill/>
          </a:ln>
        </p:spPr>
      </p:pic>
      <p:sp>
        <p:nvSpPr>
          <p:cNvPr id="163" name="Google Shape;163;p7"/>
          <p:cNvSpPr txBox="1"/>
          <p:nvPr/>
        </p:nvSpPr>
        <p:spPr>
          <a:xfrm>
            <a:off x="263150" y="80606"/>
            <a:ext cx="8229600" cy="914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rgbClr val="017EB8"/>
              </a:buClr>
              <a:buSzPts val="4000"/>
              <a:buFont typeface="Quattrocento Sans"/>
              <a:buNone/>
            </a:pPr>
            <a:r>
              <a:rPr b="0" lang="en-US" sz="4000">
                <a:solidFill>
                  <a:srgbClr val="017EB8"/>
                </a:solidFill>
                <a:latin typeface="Quattrocento Sans"/>
                <a:ea typeface="Quattrocento Sans"/>
                <a:cs typeface="Quattrocento Sans"/>
                <a:sym typeface="Quattrocento Sans"/>
              </a:rPr>
              <a:t>SDLC моделі</a:t>
            </a:r>
            <a:endParaRPr b="0" sz="4000">
              <a:solidFill>
                <a:srgbClr val="017EB8"/>
              </a:solidFill>
              <a:latin typeface="Quattrocento Sans"/>
              <a:ea typeface="Quattrocento Sans"/>
              <a:cs typeface="Quattrocento Sans"/>
              <a:sym typeface="Quattrocento Sans"/>
            </a:endParaRPr>
          </a:p>
        </p:txBody>
      </p:sp>
      <p:sp>
        <p:nvSpPr>
          <p:cNvPr id="164" name="Google Shape;164;p7"/>
          <p:cNvSpPr/>
          <p:nvPr/>
        </p:nvSpPr>
        <p:spPr>
          <a:xfrm>
            <a:off x="1905000" y="3383340"/>
            <a:ext cx="4572000" cy="1569660"/>
          </a:xfrm>
          <a:prstGeom prst="rect">
            <a:avLst/>
          </a:prstGeom>
          <a:noFill/>
          <a:ln>
            <a:noFill/>
          </a:ln>
        </p:spPr>
        <p:txBody>
          <a:bodyPr anchorCtr="0" anchor="t" bIns="45700" lIns="91425" spcFirstLastPara="1" rIns="91425" wrap="square" tIns="45700">
            <a:spAutoFit/>
          </a:bodyPr>
          <a:lstStyle/>
          <a:p>
            <a:pPr indent="-203200" lvl="0" marL="171450" marR="0" rtl="0" algn="l">
              <a:spcBef>
                <a:spcPts val="0"/>
              </a:spcBef>
              <a:spcAft>
                <a:spcPts val="0"/>
              </a:spcAft>
              <a:buClr>
                <a:schemeClr val="dk1"/>
              </a:buClr>
              <a:buSzPts val="3200"/>
              <a:buFont typeface="Arial"/>
              <a:buChar char="•"/>
            </a:pPr>
            <a:r>
              <a:rPr lang="en-US" sz="3200">
                <a:solidFill>
                  <a:schemeClr val="dk1"/>
                </a:solidFill>
                <a:latin typeface="Quattrocento Sans"/>
                <a:ea typeface="Quattrocento Sans"/>
                <a:cs typeface="Quattrocento Sans"/>
                <a:sym typeface="Quattrocento Sans"/>
              </a:rPr>
              <a:t>Waterfall</a:t>
            </a:r>
            <a:endParaRPr/>
          </a:p>
          <a:p>
            <a:pPr indent="-203200" lvl="0" marL="171450" marR="0" rtl="0" algn="l">
              <a:spcBef>
                <a:spcPts val="0"/>
              </a:spcBef>
              <a:spcAft>
                <a:spcPts val="0"/>
              </a:spcAft>
              <a:buClr>
                <a:schemeClr val="dk1"/>
              </a:buClr>
              <a:buSzPts val="3200"/>
              <a:buFont typeface="Arial"/>
              <a:buChar char="•"/>
            </a:pPr>
            <a:r>
              <a:rPr lang="en-US" sz="3200">
                <a:solidFill>
                  <a:schemeClr val="dk1"/>
                </a:solidFill>
                <a:latin typeface="Quattrocento Sans"/>
                <a:ea typeface="Quattrocento Sans"/>
                <a:cs typeface="Quattrocento Sans"/>
                <a:sym typeface="Quattrocento Sans"/>
              </a:rPr>
              <a:t>V-model</a:t>
            </a:r>
            <a:endParaRPr/>
          </a:p>
          <a:p>
            <a:pPr indent="-203200" lvl="0" marL="171450" marR="0" rtl="0" algn="l">
              <a:spcBef>
                <a:spcPts val="0"/>
              </a:spcBef>
              <a:spcAft>
                <a:spcPts val="0"/>
              </a:spcAft>
              <a:buClr>
                <a:schemeClr val="dk1"/>
              </a:buClr>
              <a:buSzPts val="3200"/>
              <a:buFont typeface="Arial"/>
              <a:buChar char="•"/>
            </a:pPr>
            <a:r>
              <a:rPr lang="en-US" sz="3200">
                <a:solidFill>
                  <a:schemeClr val="dk1"/>
                </a:solidFill>
                <a:latin typeface="Quattrocento Sans"/>
                <a:ea typeface="Quattrocento Sans"/>
                <a:cs typeface="Quattrocento Sans"/>
                <a:sym typeface="Quattrocento Sans"/>
              </a:rPr>
              <a:t>Agile\SCRUM</a:t>
            </a:r>
            <a:endParaRPr/>
          </a:p>
        </p:txBody>
      </p:sp>
      <p:sp>
        <p:nvSpPr>
          <p:cNvPr id="165" name="Google Shape;165;p7"/>
          <p:cNvSpPr/>
          <p:nvPr/>
        </p:nvSpPr>
        <p:spPr>
          <a:xfrm>
            <a:off x="1905000" y="914400"/>
            <a:ext cx="921665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Quattrocento Sans"/>
                <a:ea typeface="Quattrocento Sans"/>
                <a:cs typeface="Quattrocento Sans"/>
                <a:sym typeface="Quattrocento Sans"/>
              </a:rPr>
              <a:t>Життєвий цикл розробки програм (SDLC) </a:t>
            </a:r>
            <a:r>
              <a:rPr lang="en-US" sz="2800">
                <a:solidFill>
                  <a:schemeClr val="dk1"/>
                </a:solidFill>
                <a:latin typeface="Quattrocento Sans"/>
                <a:ea typeface="Quattrocento Sans"/>
                <a:cs typeface="Quattrocento Sans"/>
                <a:sym typeface="Quattrocento Sans"/>
              </a:rPr>
              <a:t>це розподіл роботи над розробкою програми на фази чи активності з метою кращого планування та управління</a:t>
            </a:r>
            <a:endParaRPr sz="2800">
              <a:solidFill>
                <a:schemeClr val="dk1"/>
              </a:solidFill>
              <a:latin typeface="Quattrocento Sans"/>
              <a:ea typeface="Quattrocento Sans"/>
              <a:cs typeface="Quattrocento Sans"/>
              <a:sym typeface="Quattrocento Sans"/>
            </a:endParaRPr>
          </a:p>
        </p:txBody>
      </p:sp>
      <p:pic>
        <p:nvPicPr>
          <p:cNvPr id="166" name="Google Shape;166;p7"/>
          <p:cNvPicPr preferRelativeResize="0"/>
          <p:nvPr/>
        </p:nvPicPr>
        <p:blipFill rotWithShape="1">
          <a:blip r:embed="rId5">
            <a:alphaModFix/>
          </a:blip>
          <a:srcRect b="0" l="0" r="0" t="0"/>
          <a:stretch/>
        </p:blipFill>
        <p:spPr>
          <a:xfrm>
            <a:off x="4800600" y="2586039"/>
            <a:ext cx="1604962" cy="1604962"/>
          </a:xfrm>
          <a:prstGeom prst="rect">
            <a:avLst/>
          </a:prstGeom>
          <a:noFill/>
          <a:ln>
            <a:noFill/>
          </a:ln>
        </p:spPr>
      </p:pic>
      <p:pic>
        <p:nvPicPr>
          <p:cNvPr id="167" name="Google Shape;167;p7"/>
          <p:cNvPicPr preferRelativeResize="0"/>
          <p:nvPr/>
        </p:nvPicPr>
        <p:blipFill rotWithShape="1">
          <a:blip r:embed="rId6">
            <a:alphaModFix/>
          </a:blip>
          <a:srcRect b="0" l="0" r="0" t="0"/>
          <a:stretch/>
        </p:blipFill>
        <p:spPr>
          <a:xfrm>
            <a:off x="7848601" y="4451867"/>
            <a:ext cx="1791023" cy="1791023"/>
          </a:xfrm>
          <a:prstGeom prst="rect">
            <a:avLst/>
          </a:prstGeom>
          <a:noFill/>
          <a:ln>
            <a:noFill/>
          </a:ln>
        </p:spPr>
      </p:pic>
      <p:pic>
        <p:nvPicPr>
          <p:cNvPr id="168" name="Google Shape;168;p7"/>
          <p:cNvPicPr preferRelativeResize="0"/>
          <p:nvPr/>
        </p:nvPicPr>
        <p:blipFill rotWithShape="1">
          <a:blip r:embed="rId7">
            <a:alphaModFix/>
          </a:blip>
          <a:srcRect b="0" l="0" r="0" t="0"/>
          <a:stretch/>
        </p:blipFill>
        <p:spPr>
          <a:xfrm>
            <a:off x="4648201" y="4632732"/>
            <a:ext cx="1463269" cy="1463269"/>
          </a:xfrm>
          <a:prstGeom prst="rect">
            <a:avLst/>
          </a:prstGeom>
          <a:noFill/>
          <a:ln>
            <a:noFill/>
          </a:ln>
        </p:spPr>
      </p:pic>
      <p:sp>
        <p:nvSpPr>
          <p:cNvPr id="169" name="Google Shape;169;p7"/>
          <p:cNvSpPr/>
          <p:nvPr/>
        </p:nvSpPr>
        <p:spPr>
          <a:xfrm>
            <a:off x="5715001" y="2514600"/>
            <a:ext cx="10005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Analysis</a:t>
            </a:r>
            <a:endParaRPr/>
          </a:p>
        </p:txBody>
      </p:sp>
      <p:sp>
        <p:nvSpPr>
          <p:cNvPr id="170" name="Google Shape;170;p7"/>
          <p:cNvSpPr/>
          <p:nvPr/>
        </p:nvSpPr>
        <p:spPr>
          <a:xfrm>
            <a:off x="8610601" y="2514600"/>
            <a:ext cx="8867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Design</a:t>
            </a:r>
            <a:endParaRPr/>
          </a:p>
        </p:txBody>
      </p:sp>
      <p:sp>
        <p:nvSpPr>
          <p:cNvPr id="171" name="Google Shape;171;p7"/>
          <p:cNvSpPr/>
          <p:nvPr/>
        </p:nvSpPr>
        <p:spPr>
          <a:xfrm>
            <a:off x="5557838" y="4431268"/>
            <a:ext cx="8998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Testing</a:t>
            </a:r>
            <a:endParaRPr/>
          </a:p>
        </p:txBody>
      </p:sp>
      <p:sp>
        <p:nvSpPr>
          <p:cNvPr id="172" name="Google Shape;172;p7"/>
          <p:cNvSpPr/>
          <p:nvPr/>
        </p:nvSpPr>
        <p:spPr>
          <a:xfrm>
            <a:off x="8492750" y="4267200"/>
            <a:ext cx="1800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Implementation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type="title"/>
          </p:nvPr>
        </p:nvSpPr>
        <p:spPr>
          <a:xfrm>
            <a:off x="469519" y="572364"/>
            <a:ext cx="8610600" cy="83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B0F0"/>
              </a:buClr>
              <a:buSzPts val="3959"/>
              <a:buFont typeface="Calibri"/>
              <a:buNone/>
            </a:pPr>
            <a:r>
              <a:rPr lang="en-US" sz="3959">
                <a:solidFill>
                  <a:srgbClr val="00B0F0"/>
                </a:solidFill>
              </a:rPr>
              <a:t>Основні SDLC Моделі</a:t>
            </a:r>
            <a:br>
              <a:rPr lang="en-US" sz="3959">
                <a:solidFill>
                  <a:srgbClr val="00B0F0"/>
                </a:solidFill>
              </a:rPr>
            </a:br>
            <a:endParaRPr sz="3959">
              <a:solidFill>
                <a:srgbClr val="00B0F0"/>
              </a:solidFill>
            </a:endParaRPr>
          </a:p>
        </p:txBody>
      </p:sp>
      <p:sp>
        <p:nvSpPr>
          <p:cNvPr id="179" name="Google Shape;179;p8"/>
          <p:cNvSpPr/>
          <p:nvPr/>
        </p:nvSpPr>
        <p:spPr>
          <a:xfrm>
            <a:off x="850519" y="1610139"/>
            <a:ext cx="10480200" cy="467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SDLC </a:t>
            </a:r>
            <a:r>
              <a:rPr lang="en-US" sz="2800">
                <a:solidFill>
                  <a:schemeClr val="dk1"/>
                </a:solidFill>
                <a:latin typeface="Calibri"/>
                <a:ea typeface="Calibri"/>
                <a:cs typeface="Calibri"/>
                <a:sym typeface="Calibri"/>
              </a:rPr>
              <a:t>моделі вписуються в спектр від </a:t>
            </a:r>
            <a:r>
              <a:rPr b="1" lang="en-US" sz="2800">
                <a:solidFill>
                  <a:schemeClr val="dk1"/>
                </a:solidFill>
                <a:latin typeface="Calibri"/>
                <a:ea typeface="Calibri"/>
                <a:cs typeface="Calibri"/>
                <a:sym typeface="Calibri"/>
              </a:rPr>
              <a:t>agile</a:t>
            </a:r>
            <a:r>
              <a:rPr lang="en-US" sz="2800">
                <a:solidFill>
                  <a:schemeClr val="dk1"/>
                </a:solidFill>
                <a:latin typeface="Calibri"/>
                <a:ea typeface="Calibri"/>
                <a:cs typeface="Calibri"/>
                <a:sym typeface="Calibri"/>
              </a:rPr>
              <a:t> до </a:t>
            </a:r>
            <a:r>
              <a:rPr b="1" lang="en-US" sz="2800">
                <a:solidFill>
                  <a:schemeClr val="dk1"/>
                </a:solidFill>
                <a:latin typeface="Calibri"/>
                <a:ea typeface="Calibri"/>
                <a:cs typeface="Calibri"/>
                <a:sym typeface="Calibri"/>
              </a:rPr>
              <a:t>ітеративних до</a:t>
            </a:r>
            <a:r>
              <a:rPr lang="en-US" sz="2800">
                <a:solidFill>
                  <a:schemeClr val="dk1"/>
                </a:solidFill>
                <a:latin typeface="Calibri"/>
                <a:ea typeface="Calibri"/>
                <a:cs typeface="Calibri"/>
                <a:sym typeface="Calibri"/>
              </a:rPr>
              <a:t> </a:t>
            </a:r>
            <a:r>
              <a:rPr b="1" lang="en-US" sz="2800">
                <a:solidFill>
                  <a:schemeClr val="dk1"/>
                </a:solidFill>
                <a:latin typeface="Calibri"/>
                <a:ea typeface="Calibri"/>
                <a:cs typeface="Calibri"/>
                <a:sym typeface="Calibri"/>
              </a:rPr>
              <a:t>послідовних</a:t>
            </a:r>
            <a:r>
              <a:rPr lang="en-U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342900" lvl="0" marL="342900" marR="0" rtl="0" algn="l">
              <a:spcBef>
                <a:spcPts val="0"/>
              </a:spcBef>
              <a:spcAft>
                <a:spcPts val="0"/>
              </a:spcAft>
              <a:buClr>
                <a:srgbClr val="0070C0"/>
              </a:buClr>
              <a:buSzPts val="2200"/>
              <a:buFont typeface="Noto Sans Symbols"/>
              <a:buChar char="⮚"/>
            </a:pPr>
            <a:r>
              <a:rPr b="1" lang="en-US" sz="2200">
                <a:solidFill>
                  <a:srgbClr val="0070C0"/>
                </a:solidFill>
                <a:latin typeface="Calibri"/>
                <a:ea typeface="Calibri"/>
                <a:cs typeface="Calibri"/>
                <a:sym typeface="Calibri"/>
              </a:rPr>
              <a:t>Agile</a:t>
            </a:r>
            <a:r>
              <a:rPr lang="en-US" sz="2200">
                <a:solidFill>
                  <a:schemeClr val="dk1"/>
                </a:solidFill>
                <a:latin typeface="Calibri"/>
                <a:ea typeface="Calibri"/>
                <a:cs typeface="Calibri"/>
                <a:sym typeface="Calibri"/>
              </a:rPr>
              <a:t> методологія, така як  </a:t>
            </a:r>
            <a:r>
              <a:rPr b="1" lang="en-US" sz="2200">
                <a:solidFill>
                  <a:schemeClr val="dk1"/>
                </a:solidFill>
                <a:latin typeface="Calibri"/>
                <a:ea typeface="Calibri"/>
                <a:cs typeface="Calibri"/>
                <a:sym typeface="Calibri"/>
              </a:rPr>
              <a:t>XP</a:t>
            </a:r>
            <a:r>
              <a:rPr lang="en-US" sz="2200">
                <a:solidFill>
                  <a:schemeClr val="dk1"/>
                </a:solidFill>
                <a:latin typeface="Calibri"/>
                <a:ea typeface="Calibri"/>
                <a:cs typeface="Calibri"/>
                <a:sym typeface="Calibri"/>
              </a:rPr>
              <a:t>(екстремальне програмування)  та </a:t>
            </a:r>
            <a:r>
              <a:rPr b="1" lang="en-US" sz="2200">
                <a:solidFill>
                  <a:schemeClr val="dk1"/>
                </a:solidFill>
                <a:latin typeface="Calibri"/>
                <a:ea typeface="Calibri"/>
                <a:cs typeface="Calibri"/>
                <a:sym typeface="Calibri"/>
              </a:rPr>
              <a:t>Scrum</a:t>
            </a:r>
            <a:r>
              <a:rPr lang="en-US" sz="2200">
                <a:solidFill>
                  <a:schemeClr val="dk1"/>
                </a:solidFill>
                <a:latin typeface="Calibri"/>
                <a:ea typeface="Calibri"/>
                <a:cs typeface="Calibri"/>
                <a:sym typeface="Calibri"/>
              </a:rPr>
              <a:t>, фокусується на простих процесах, які дозволяють швидкі зміни підчас циклу  розробки</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342900" lvl="0" marL="342900" marR="0" rtl="0" algn="l">
              <a:spcBef>
                <a:spcPts val="0"/>
              </a:spcBef>
              <a:spcAft>
                <a:spcPts val="0"/>
              </a:spcAft>
              <a:buClr>
                <a:srgbClr val="0070C0"/>
              </a:buClr>
              <a:buSzPts val="2200"/>
              <a:buFont typeface="Noto Sans Symbols"/>
              <a:buChar char="⮚"/>
            </a:pPr>
            <a:r>
              <a:rPr b="1" lang="en-US" sz="2200">
                <a:solidFill>
                  <a:srgbClr val="0070C0"/>
                </a:solidFill>
                <a:latin typeface="Calibri"/>
                <a:ea typeface="Calibri"/>
                <a:cs typeface="Calibri"/>
                <a:sym typeface="Calibri"/>
              </a:rPr>
              <a:t>Ітеративна</a:t>
            </a:r>
            <a:r>
              <a:rPr lang="en-US" sz="2200">
                <a:solidFill>
                  <a:schemeClr val="dk1"/>
                </a:solidFill>
                <a:latin typeface="Calibri"/>
                <a:ea typeface="Calibri"/>
                <a:cs typeface="Calibri"/>
                <a:sym typeface="Calibri"/>
              </a:rPr>
              <a:t> методологія, така як </a:t>
            </a:r>
            <a:r>
              <a:rPr b="1" lang="en-US" sz="2200">
                <a:solidFill>
                  <a:schemeClr val="dk1"/>
                </a:solidFill>
                <a:latin typeface="Calibri"/>
                <a:ea typeface="Calibri"/>
                <a:cs typeface="Calibri"/>
                <a:sym typeface="Calibri"/>
              </a:rPr>
              <a:t>Rational Unified Process</a:t>
            </a:r>
            <a:r>
              <a:rPr lang="en-US" sz="2200">
                <a:solidFill>
                  <a:schemeClr val="dk1"/>
                </a:solidFill>
                <a:latin typeface="Calibri"/>
                <a:ea typeface="Calibri"/>
                <a:cs typeface="Calibri"/>
                <a:sym typeface="Calibri"/>
              </a:rPr>
              <a:t> і Dynamic Systems Development Method, фокусується на обмеженому функціоналі продукту і подальшому  розширенні чи вдосконаленні його наступними ітераціями. </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342900" lvl="0" marL="342900" marR="0" rtl="0" algn="l">
              <a:spcBef>
                <a:spcPts val="0"/>
              </a:spcBef>
              <a:spcAft>
                <a:spcPts val="0"/>
              </a:spcAft>
              <a:buClr>
                <a:srgbClr val="0070C0"/>
              </a:buClr>
              <a:buSzPts val="2200"/>
              <a:buFont typeface="Noto Sans Symbols"/>
              <a:buChar char="⮚"/>
            </a:pPr>
            <a:r>
              <a:rPr b="1" lang="en-US" sz="2200">
                <a:solidFill>
                  <a:srgbClr val="0070C0"/>
                </a:solidFill>
                <a:latin typeface="Calibri"/>
                <a:ea typeface="Calibri"/>
                <a:cs typeface="Calibri"/>
                <a:sym typeface="Calibri"/>
              </a:rPr>
              <a:t>Послідовні</a:t>
            </a:r>
            <a:r>
              <a:rPr lang="en-US" sz="2200">
                <a:solidFill>
                  <a:schemeClr val="dk1"/>
                </a:solidFill>
                <a:latin typeface="Calibri"/>
                <a:ea typeface="Calibri"/>
                <a:cs typeface="Calibri"/>
                <a:sym typeface="Calibri"/>
              </a:rPr>
              <a:t> моделі, такі як </a:t>
            </a:r>
            <a:r>
              <a:rPr b="1" lang="en-US" sz="2200">
                <a:solidFill>
                  <a:schemeClr val="dk1"/>
                </a:solidFill>
                <a:latin typeface="Calibri"/>
                <a:ea typeface="Calibri"/>
                <a:cs typeface="Calibri"/>
                <a:sym typeface="Calibri"/>
              </a:rPr>
              <a:t>Waterfall</a:t>
            </a:r>
            <a:r>
              <a:rPr lang="en-US" sz="2200">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V-model</a:t>
            </a:r>
            <a:r>
              <a:rPr lang="en-US" sz="2200">
                <a:solidFill>
                  <a:schemeClr val="dk1"/>
                </a:solidFill>
                <a:latin typeface="Calibri"/>
                <a:ea typeface="Calibri"/>
                <a:cs typeface="Calibri"/>
                <a:sym typeface="Calibri"/>
              </a:rPr>
              <a:t>, фокусуються на повному та коректному плануванні для спрямування великих проектів та ризиків на успішні та передбачувані результати</a:t>
            </a:r>
            <a:r>
              <a:rPr i="1" lang="en-US" sz="2200">
                <a:solidFill>
                  <a:schemeClr val="dk1"/>
                </a:solidFill>
                <a:latin typeface="Calibri"/>
                <a:ea typeface="Calibri"/>
                <a:cs typeface="Calibri"/>
                <a:sym typeface="Calibri"/>
              </a:rPr>
              <a:t>.</a:t>
            </a:r>
            <a:endParaRPr/>
          </a:p>
        </p:txBody>
      </p:sp>
      <p:sp>
        <p:nvSpPr>
          <p:cNvPr id="180" name="Google Shape;180;p8"/>
          <p:cNvSpPr txBox="1"/>
          <p:nvPr/>
        </p:nvSpPr>
        <p:spPr>
          <a:xfrm>
            <a:off x="6223650" y="-2477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для</a:t>
            </a:r>
            <a:endParaRPr>
              <a:latin typeface="Calibri"/>
              <a:ea typeface="Calibri"/>
              <a:cs typeface="Calibri"/>
              <a:sym typeface="Calibri"/>
            </a:endParaRPr>
          </a:p>
        </p:txBody>
      </p:sp>
      <p:sp>
        <p:nvSpPr>
          <p:cNvPr id="181" name="Google Shape;181;p8"/>
          <p:cNvSpPr txBox="1"/>
          <p:nvPr/>
        </p:nvSpPr>
        <p:spPr>
          <a:xfrm>
            <a:off x="7084925" y="-3051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Послідо</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cxnSp>
        <p:nvCxnSpPr>
          <p:cNvPr id="187" name="Google Shape;187;p9"/>
          <p:cNvCxnSpPr/>
          <p:nvPr/>
        </p:nvCxnSpPr>
        <p:spPr>
          <a:xfrm>
            <a:off x="4351020" y="3877684"/>
            <a:ext cx="6705600" cy="2684423"/>
          </a:xfrm>
          <a:prstGeom prst="straightConnector1">
            <a:avLst/>
          </a:prstGeom>
          <a:noFill/>
          <a:ln cap="flat" cmpd="sng" w="12700">
            <a:solidFill>
              <a:schemeClr val="accent1"/>
            </a:solidFill>
            <a:prstDash val="solid"/>
            <a:miter lim="800000"/>
            <a:headEnd len="sm" w="sm" type="none"/>
            <a:tailEnd len="sm" w="sm" type="none"/>
          </a:ln>
        </p:spPr>
      </p:cxnSp>
      <p:sp>
        <p:nvSpPr>
          <p:cNvPr id="188" name="Google Shape;188;p9"/>
          <p:cNvSpPr txBox="1"/>
          <p:nvPr>
            <p:ph type="title"/>
          </p:nvPr>
        </p:nvSpPr>
        <p:spPr>
          <a:xfrm>
            <a:off x="834190" y="441159"/>
            <a:ext cx="8610600" cy="830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9CC2E5"/>
              </a:buClr>
              <a:buSzPts val="3959"/>
              <a:buFont typeface="Calibri"/>
              <a:buNone/>
            </a:pPr>
            <a:r>
              <a:rPr b="1" lang="en-US" sz="3959">
                <a:solidFill>
                  <a:srgbClr val="9CC2E5"/>
                </a:solidFill>
              </a:rPr>
              <a:t>Waterfall (Каскадна модель)</a:t>
            </a:r>
            <a:br>
              <a:rPr b="1" lang="en-US" sz="3959"/>
            </a:br>
            <a:endParaRPr b="1" sz="3959"/>
          </a:p>
        </p:txBody>
      </p:sp>
      <p:sp>
        <p:nvSpPr>
          <p:cNvPr id="189" name="Google Shape;189;p9"/>
          <p:cNvSpPr/>
          <p:nvPr/>
        </p:nvSpPr>
        <p:spPr>
          <a:xfrm>
            <a:off x="385011" y="1042738"/>
            <a:ext cx="11069052" cy="178510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Noto Sans Symbols"/>
              <a:buChar char="⮚"/>
            </a:pPr>
            <a:r>
              <a:rPr b="1" lang="en-US" sz="2200">
                <a:solidFill>
                  <a:schemeClr val="dk1"/>
                </a:solidFill>
                <a:latin typeface="Calibri"/>
                <a:ea typeface="Calibri"/>
                <a:cs typeface="Calibri"/>
                <a:sym typeface="Calibri"/>
              </a:rPr>
              <a:t>Waterfall</a:t>
            </a:r>
            <a:r>
              <a:rPr lang="en-US" sz="2200">
                <a:solidFill>
                  <a:schemeClr val="dk1"/>
                </a:solidFill>
                <a:latin typeface="Calibri"/>
                <a:ea typeface="Calibri"/>
                <a:cs typeface="Calibri"/>
                <a:sym typeface="Calibri"/>
              </a:rPr>
              <a:t> модель це </a:t>
            </a:r>
            <a:r>
              <a:rPr b="1" lang="en-US" sz="2200">
                <a:solidFill>
                  <a:srgbClr val="00B050"/>
                </a:solidFill>
                <a:latin typeface="Calibri"/>
                <a:ea typeface="Calibri"/>
                <a:cs typeface="Calibri"/>
                <a:sym typeface="Calibri"/>
              </a:rPr>
              <a:t>послідовний</a:t>
            </a:r>
            <a:r>
              <a:rPr lang="en-US" sz="2200">
                <a:solidFill>
                  <a:schemeClr val="dk1"/>
                </a:solidFill>
                <a:latin typeface="Calibri"/>
                <a:ea typeface="Calibri"/>
                <a:cs typeface="Calibri"/>
                <a:sym typeface="Calibri"/>
              </a:rPr>
              <a:t> процес розробки програм, в якому прогрес розглядається як постійний потік вниз (як водоспад) через фази </a:t>
            </a:r>
            <a:r>
              <a:rPr i="1" lang="en-US" sz="2200">
                <a:solidFill>
                  <a:schemeClr val="dk1"/>
                </a:solidFill>
                <a:latin typeface="Calibri"/>
                <a:ea typeface="Calibri"/>
                <a:cs typeface="Calibri"/>
                <a:sym typeface="Calibri"/>
              </a:rPr>
              <a:t>Концепції, Ініціації, Аналізу, Дизайну (перевірки), Розробки, Тестування та Обслуговування</a:t>
            </a:r>
            <a:r>
              <a:rPr lang="en-US" sz="2200">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Перша згадка в статті </a:t>
            </a:r>
            <a:r>
              <a:rPr b="1" lang="en-US" sz="2200">
                <a:solidFill>
                  <a:schemeClr val="dk1"/>
                </a:solidFill>
                <a:latin typeface="Calibri"/>
                <a:ea typeface="Calibri"/>
                <a:cs typeface="Calibri"/>
                <a:sym typeface="Calibri"/>
              </a:rPr>
              <a:t>1970,</a:t>
            </a:r>
            <a:r>
              <a:rPr lang="en-US" sz="2200">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Winston W. Royce</a:t>
            </a:r>
            <a:r>
              <a:rPr lang="en-US" sz="2200">
                <a:solidFill>
                  <a:schemeClr val="dk1"/>
                </a:solidFill>
                <a:latin typeface="Calibri"/>
                <a:ea typeface="Calibri"/>
                <a:cs typeface="Calibri"/>
                <a:sym typeface="Calibri"/>
              </a:rPr>
              <a:t> (1929–1995)</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190" name="Google Shape;190;p9"/>
          <p:cNvPicPr preferRelativeResize="0"/>
          <p:nvPr/>
        </p:nvPicPr>
        <p:blipFill rotWithShape="1">
          <a:blip r:embed="rId3">
            <a:alphaModFix/>
          </a:blip>
          <a:srcRect b="0" l="0" r="0" t="0"/>
          <a:stretch/>
        </p:blipFill>
        <p:spPr>
          <a:xfrm>
            <a:off x="713875" y="3426042"/>
            <a:ext cx="2343129" cy="2667000"/>
          </a:xfrm>
          <a:prstGeom prst="rect">
            <a:avLst/>
          </a:prstGeom>
          <a:noFill/>
          <a:ln>
            <a:noFill/>
          </a:ln>
        </p:spPr>
      </p:pic>
      <p:grpSp>
        <p:nvGrpSpPr>
          <p:cNvPr id="191" name="Google Shape;191;p9"/>
          <p:cNvGrpSpPr/>
          <p:nvPr/>
        </p:nvGrpSpPr>
        <p:grpSpPr>
          <a:xfrm>
            <a:off x="3349534" y="2687390"/>
            <a:ext cx="8842466" cy="4170610"/>
            <a:chOff x="3349534" y="2687390"/>
            <a:chExt cx="8842466" cy="4170610"/>
          </a:xfrm>
        </p:grpSpPr>
        <p:sp>
          <p:nvSpPr>
            <p:cNvPr id="192" name="Google Shape;192;p9"/>
            <p:cNvSpPr/>
            <p:nvPr/>
          </p:nvSpPr>
          <p:spPr>
            <a:xfrm>
              <a:off x="3349534" y="3474790"/>
              <a:ext cx="144780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User requirements</a:t>
              </a:r>
              <a:endParaRPr/>
            </a:p>
          </p:txBody>
        </p:sp>
        <p:sp>
          <p:nvSpPr>
            <p:cNvPr id="193" name="Google Shape;193;p9"/>
            <p:cNvSpPr/>
            <p:nvPr/>
          </p:nvSpPr>
          <p:spPr>
            <a:xfrm>
              <a:off x="4797334" y="4041567"/>
              <a:ext cx="144780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System requirements</a:t>
              </a:r>
              <a:endParaRPr/>
            </a:p>
          </p:txBody>
        </p:sp>
        <p:sp>
          <p:nvSpPr>
            <p:cNvPr id="194" name="Google Shape;194;p9"/>
            <p:cNvSpPr/>
            <p:nvPr/>
          </p:nvSpPr>
          <p:spPr>
            <a:xfrm>
              <a:off x="6256020" y="4616292"/>
              <a:ext cx="144780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Global design</a:t>
              </a:r>
              <a:endParaRPr/>
            </a:p>
          </p:txBody>
        </p:sp>
        <p:sp>
          <p:nvSpPr>
            <p:cNvPr id="195" name="Google Shape;195;p9"/>
            <p:cNvSpPr/>
            <p:nvPr/>
          </p:nvSpPr>
          <p:spPr>
            <a:xfrm>
              <a:off x="7703820" y="5157669"/>
              <a:ext cx="144780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Detailed design</a:t>
              </a:r>
              <a:endParaRPr/>
            </a:p>
          </p:txBody>
        </p:sp>
        <p:sp>
          <p:nvSpPr>
            <p:cNvPr id="196" name="Google Shape;196;p9"/>
            <p:cNvSpPr/>
            <p:nvPr/>
          </p:nvSpPr>
          <p:spPr>
            <a:xfrm>
              <a:off x="9151620" y="5724446"/>
              <a:ext cx="159258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Implementation</a:t>
              </a:r>
              <a:endParaRPr/>
            </a:p>
          </p:txBody>
        </p:sp>
        <p:sp>
          <p:nvSpPr>
            <p:cNvPr id="197" name="Google Shape;197;p9"/>
            <p:cNvSpPr/>
            <p:nvPr/>
          </p:nvSpPr>
          <p:spPr>
            <a:xfrm>
              <a:off x="10744200" y="6291223"/>
              <a:ext cx="1447800" cy="566777"/>
            </a:xfrm>
            <a:prstGeom prst="roundRect">
              <a:avLst>
                <a:gd fmla="val 16667" name="adj"/>
              </a:avLst>
            </a:prstGeom>
            <a:solidFill>
              <a:srgbClr val="8296B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Testing</a:t>
              </a:r>
              <a:endParaRPr/>
            </a:p>
          </p:txBody>
        </p:sp>
        <p:sp>
          <p:nvSpPr>
            <p:cNvPr id="198" name="Google Shape;198;p9"/>
            <p:cNvSpPr/>
            <p:nvPr/>
          </p:nvSpPr>
          <p:spPr>
            <a:xfrm>
              <a:off x="5635534" y="2687390"/>
              <a:ext cx="2864427" cy="762000"/>
            </a:xfrm>
            <a:prstGeom prst="wedgeEllipseCallout">
              <a:avLst>
                <a:gd fmla="val -99373" name="adj1"/>
                <a:gd fmla="val 48628" name="adj2"/>
              </a:avLst>
            </a:prstGeom>
            <a:solidFill>
              <a:srgbClr val="ACB8CA"/>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Потреба, бажання, </a:t>
              </a:r>
              <a:endParaRPr/>
            </a:p>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політики, закони</a:t>
              </a:r>
              <a:endParaRPr sz="1800">
                <a:solidFill>
                  <a:schemeClr val="dk1"/>
                </a:solidFill>
                <a:latin typeface="Quattrocento Sans"/>
                <a:ea typeface="Quattrocento Sans"/>
                <a:cs typeface="Quattrocento Sans"/>
                <a:sym typeface="Quattrocento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7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7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2016-02-09T19:40:25Z</dcterms:created>
  <dc:creator>Леся Клакович</dc:creator>
</cp:coreProperties>
</file>